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9"/>
  </p:notesMasterIdLst>
  <p:handoutMasterIdLst>
    <p:handoutMasterId r:id="rId40"/>
  </p:handoutMasterIdLst>
  <p:sldIdLst>
    <p:sldId id="256" r:id="rId5"/>
    <p:sldId id="283" r:id="rId6"/>
    <p:sldId id="285" r:id="rId7"/>
    <p:sldId id="301" r:id="rId8"/>
    <p:sldId id="344" r:id="rId9"/>
    <p:sldId id="347" r:id="rId10"/>
    <p:sldId id="348" r:id="rId11"/>
    <p:sldId id="350" r:id="rId12"/>
    <p:sldId id="351" r:id="rId13"/>
    <p:sldId id="287" r:id="rId14"/>
    <p:sldId id="288" r:id="rId15"/>
    <p:sldId id="352" r:id="rId16"/>
    <p:sldId id="299" r:id="rId17"/>
    <p:sldId id="300" r:id="rId18"/>
    <p:sldId id="311" r:id="rId19"/>
    <p:sldId id="361" r:id="rId20"/>
    <p:sldId id="312" r:id="rId21"/>
    <p:sldId id="313" r:id="rId22"/>
    <p:sldId id="357" r:id="rId23"/>
    <p:sldId id="358" r:id="rId24"/>
    <p:sldId id="359" r:id="rId25"/>
    <p:sldId id="360" r:id="rId26"/>
    <p:sldId id="317" r:id="rId27"/>
    <p:sldId id="318" r:id="rId28"/>
    <p:sldId id="319" r:id="rId29"/>
    <p:sldId id="320" r:id="rId30"/>
    <p:sldId id="321" r:id="rId31"/>
    <p:sldId id="322" r:id="rId32"/>
    <p:sldId id="353" r:id="rId33"/>
    <p:sldId id="354" r:id="rId34"/>
    <p:sldId id="356" r:id="rId35"/>
    <p:sldId id="362" r:id="rId36"/>
    <p:sldId id="363" r:id="rId37"/>
    <p:sldId id="355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42D0B"/>
    <a:srgbClr val="76280B"/>
    <a:srgbClr val="F6BF73"/>
    <a:srgbClr val="F9D4A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909" autoAdjust="0"/>
  </p:normalViewPr>
  <p:slideViewPr>
    <p:cSldViewPr snapToGrid="0">
      <p:cViewPr varScale="1">
        <p:scale>
          <a:sx n="77" d="100"/>
          <a:sy n="77" d="100"/>
        </p:scale>
        <p:origin x="83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E8805758-D2E5-47F1-BDC8-64F96AB837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9A4D7A7-60FE-4B51-8D3B-098FB2A1B3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66161-D383-45DC-9645-1D21647A8641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748030B-DA71-4B18-AA7C-F991BCB518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BD65FCA-070F-4A6D-A2E0-D5EBEAABC9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4D2B8-7AFA-4F86-9DF3-A6BBE4E23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4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789D0-CA34-4934-A369-C3113E12A3EF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79418-37EB-4378-AD22-89DBB000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642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89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79418-37EB-4378-AD22-89DBB000B0D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097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D826893-9059-400D-A708-615823828BC9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525761"/>
            <a:chOff x="7232499" y="-159283"/>
            <a:chExt cx="4959501" cy="5525761"/>
          </a:xfrm>
          <a:solidFill>
            <a:srgbClr val="76280B">
              <a:alpha val="60000"/>
            </a:srgbClr>
          </a:solidFill>
        </p:grpSpPr>
        <p:pic>
          <p:nvPicPr>
            <p:cNvPr id="10" name="Graphic 9" descr="Single gear">
              <a:extLst>
                <a:ext uri="{FF2B5EF4-FFF2-40B4-BE49-F238E27FC236}">
                  <a16:creationId xmlns="" xmlns:a16="http://schemas.microsoft.com/office/drawing/2014/main" id="{4BD7AE3B-6321-488C-8378-B441F7AC62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1" name="Graphic 10" descr="Single gear">
              <a:extLst>
                <a:ext uri="{FF2B5EF4-FFF2-40B4-BE49-F238E27FC236}">
                  <a16:creationId xmlns="" xmlns:a16="http://schemas.microsoft.com/office/drawing/2014/main" id="{52566813-48BF-44A8-9FBD-C9035FDE14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C9098912-FEFB-4951-B070-7ED0F1D455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486478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="" xmlns:a16="http://schemas.microsoft.com/office/drawing/2014/main" id="{7187CCFC-946C-4708-98C2-CC97857A51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 bwMode="ltGray">
          <a:xfrm>
            <a:off x="1704975" y="2598834"/>
            <a:ext cx="8782050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293" y="2742465"/>
            <a:ext cx="8494463" cy="1373070"/>
          </a:xfrm>
        </p:spPr>
        <p:txBody>
          <a:bodyPr anchor="b">
            <a:noAutofit/>
          </a:bodyPr>
          <a:lstStyle>
            <a:lvl1pPr algn="ctr">
              <a:defRPr sz="54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799" y="4394039"/>
            <a:ext cx="8493957" cy="11176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1295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4229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0A59AF3-34E3-4F2D-B219-533C8164A410}"/>
              </a:ext>
            </a:extLst>
          </p:cNvPr>
          <p:cNvSpPr/>
          <p:nvPr userDrawn="1"/>
        </p:nvSpPr>
        <p:spPr>
          <a:xfrm>
            <a:off x="0" y="2590078"/>
            <a:ext cx="1602997" cy="1660332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B98DDA9-3997-4600-985C-44C2CABD0BA3}"/>
              </a:ext>
            </a:extLst>
          </p:cNvPr>
          <p:cNvSpPr/>
          <p:nvPr userDrawn="1"/>
        </p:nvSpPr>
        <p:spPr>
          <a:xfrm>
            <a:off x="10606797" y="2590077"/>
            <a:ext cx="1602997" cy="166033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03518" y="2750779"/>
            <a:ext cx="1171888" cy="1356442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88968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AC2D2AED-B2EF-46D8-BC7C-81AE25C80786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8" name="Graphic 7" descr="Single gear">
              <a:extLst>
                <a:ext uri="{FF2B5EF4-FFF2-40B4-BE49-F238E27FC236}">
                  <a16:creationId xmlns="" xmlns:a16="http://schemas.microsoft.com/office/drawing/2014/main" id="{2F9289FC-9317-4EC5-8064-00D3418501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9" name="Graphic 8" descr="Single gear">
              <a:extLst>
                <a:ext uri="{FF2B5EF4-FFF2-40B4-BE49-F238E27FC236}">
                  <a16:creationId xmlns="" xmlns:a16="http://schemas.microsoft.com/office/drawing/2014/main" id="{09784D29-4AB9-4581-A176-2BC2AD58F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0" name="Graphic 9" descr="Single gear">
              <a:extLst>
                <a:ext uri="{FF2B5EF4-FFF2-40B4-BE49-F238E27FC236}">
                  <a16:creationId xmlns="" xmlns:a16="http://schemas.microsoft.com/office/drawing/2014/main" id="{25EF2775-3EFB-4A64-8FAF-4D8B56AE07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11" name="Graphic 10" descr="Single gear">
              <a:extLst>
                <a:ext uri="{FF2B5EF4-FFF2-40B4-BE49-F238E27FC236}">
                  <a16:creationId xmlns="" xmlns:a16="http://schemas.microsoft.com/office/drawing/2014/main" id="{A34C11DA-4074-454D-800C-0FC5FBF1CD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5406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9F6BBB30-80DB-4A1B-9DD3-A090C4EF2F33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8" name="Graphic 17" descr="Single gear">
              <a:extLst>
                <a:ext uri="{FF2B5EF4-FFF2-40B4-BE49-F238E27FC236}">
                  <a16:creationId xmlns="" xmlns:a16="http://schemas.microsoft.com/office/drawing/2014/main" id="{4FC3313D-A401-4847-ABED-CDF1803D06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="" xmlns:a16="http://schemas.microsoft.com/office/drawing/2014/main" id="{62BA598A-71EC-4BD4-8924-8F16E990AF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="" xmlns:a16="http://schemas.microsoft.com/office/drawing/2014/main" id="{2086399E-589B-48EE-B396-961A78310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="" xmlns:a16="http://schemas.microsoft.com/office/drawing/2014/main" id="{F2A039E4-F69C-4905-B047-6891B77F8C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-3554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9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8446" y="2336873"/>
            <a:ext cx="5608336" cy="359931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29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303581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2921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0074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20702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9F6BBB30-80DB-4A1B-9DD3-A090C4EF2F33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8" name="Graphic 17" descr="Single gear">
              <a:extLst>
                <a:ext uri="{FF2B5EF4-FFF2-40B4-BE49-F238E27FC236}">
                  <a16:creationId xmlns="" xmlns:a16="http://schemas.microsoft.com/office/drawing/2014/main" id="{4FC3313D-A401-4847-ABED-CDF1803D06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="" xmlns:a16="http://schemas.microsoft.com/office/drawing/2014/main" id="{62BA598A-71EC-4BD4-8924-8F16E990AF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="" xmlns:a16="http://schemas.microsoft.com/office/drawing/2014/main" id="{2086399E-589B-48EE-B396-961A78310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="" xmlns:a16="http://schemas.microsoft.com/office/drawing/2014/main" id="{F2A039E4-F69C-4905-B047-6891B77F8C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-3554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9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2922" y="2336872"/>
            <a:ext cx="2620817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303581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2921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0074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="" xmlns:a16="http://schemas.microsoft.com/office/drawing/2014/main" id="{5E59F855-D2A7-4662-804E-17B59CD1A4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13022" y="2327474"/>
            <a:ext cx="6833757" cy="36087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573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1090482"/>
          </a:xfrm>
        </p:spPr>
        <p:txBody>
          <a:bodyPr anchor="ctr" anchorCtr="0">
            <a:normAutofit/>
          </a:bodyPr>
          <a:lstStyle>
            <a:lvl1pPr>
              <a:defRPr sz="24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SmartArt Placeholder 12">
            <a:extLst>
              <a:ext uri="{FF2B5EF4-FFF2-40B4-BE49-F238E27FC236}">
                <a16:creationId xmlns="" xmlns:a16="http://schemas.microsoft.com/office/drawing/2014/main" id="{DBD7FBFD-679C-4A5B-A176-220004B60453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680321" y="386862"/>
            <a:ext cx="9614617" cy="3867638"/>
          </a:xfrm>
        </p:spPr>
        <p:txBody>
          <a:bodyPr/>
          <a:lstStyle/>
          <a:p>
            <a:r>
              <a:rPr lang="en-US" noProof="0"/>
              <a:t>Click icon to add SmartArt graphic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5996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22B243BA-55F2-42F1-B294-0EB708FCD888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="" xmlns:a16="http://schemas.microsoft.com/office/drawing/2014/main" id="{46408269-63CF-4017-AC0D-C35B044D30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7A3695B4-ADE3-45A9-8119-67D5F83A8C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="" xmlns:a16="http://schemas.microsoft.com/office/drawing/2014/main" id="{6B8F0030-0551-4558-8533-64D2E4838D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="" xmlns:a16="http://schemas.microsoft.com/office/drawing/2014/main" id="{59607E3E-29E0-44E4-899A-0955FA4D36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="" xmlns:a16="http://schemas.microsoft.com/office/drawing/2014/main" id="{AD4251FC-462A-4B83-9F84-2358E52E3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14006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D7FCAB52-C8F0-4659-9B95-C792632631CE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9" name="Graphic 18" descr="Single gear">
              <a:extLst>
                <a:ext uri="{FF2B5EF4-FFF2-40B4-BE49-F238E27FC236}">
                  <a16:creationId xmlns="" xmlns:a16="http://schemas.microsoft.com/office/drawing/2014/main" id="{5E98770F-9E46-4F69-9A76-F671813AF57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="" xmlns:a16="http://schemas.microsoft.com/office/drawing/2014/main" id="{F08BF8CF-C3C2-4767-B88B-DE07E6A628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="" xmlns:a16="http://schemas.microsoft.com/office/drawing/2014/main" id="{E63AFEB7-4AAE-448E-8B0B-C2F2287771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2" name="Graphic 21" descr="Single gear">
              <a:extLst>
                <a:ext uri="{FF2B5EF4-FFF2-40B4-BE49-F238E27FC236}">
                  <a16:creationId xmlns="" xmlns:a16="http://schemas.microsoft.com/office/drawing/2014/main" id="{E279C731-1AAF-453A-94B0-6CC2920395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132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8CB2BD5A-C0EC-4AC1-BBF1-851D8321B964}"/>
              </a:ext>
            </a:extLst>
          </p:cNvPr>
          <p:cNvGrpSpPr/>
          <p:nvPr userDrawn="1"/>
        </p:nvGrpSpPr>
        <p:grpSpPr>
          <a:xfrm rot="5400000">
            <a:off x="188826" y="1282475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="" xmlns:a16="http://schemas.microsoft.com/office/drawing/2014/main" id="{538A56DB-6938-460F-9BB3-A0A34C234B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E2A1D679-9D00-4DC7-82EC-B6C33270E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="" xmlns:a16="http://schemas.microsoft.com/office/drawing/2014/main" id="{8DFB6E86-77FA-4731-B7FA-5A63254A3E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="" xmlns:a16="http://schemas.microsoft.com/office/drawing/2014/main" id="{982D40F0-DDB8-45E0-B9D1-5964842C73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="" xmlns:a16="http://schemas.microsoft.com/office/drawing/2014/main" id="{D744A42C-4948-489C-8EB2-12C65C47E9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89" y="5928628"/>
            <a:ext cx="10437812" cy="32116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1754188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-4931" y="4556102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332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77333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47994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7334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8697" y="4698039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68936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BFC60FB4-27C2-4896-9B64-2DFE33815CE2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24" name="Graphic 23" descr="Single gear">
              <a:extLst>
                <a:ext uri="{FF2B5EF4-FFF2-40B4-BE49-F238E27FC236}">
                  <a16:creationId xmlns="" xmlns:a16="http://schemas.microsoft.com/office/drawing/2014/main" id="{EE89D477-BED5-4149-965A-0C122D97A0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25" name="Graphic 24" descr="Single gear">
              <a:extLst>
                <a:ext uri="{FF2B5EF4-FFF2-40B4-BE49-F238E27FC236}">
                  <a16:creationId xmlns="" xmlns:a16="http://schemas.microsoft.com/office/drawing/2014/main" id="{5CCE09A4-D09F-43A2-8459-2E9D3E9602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6" name="Graphic 25" descr="Single gear">
              <a:extLst>
                <a:ext uri="{FF2B5EF4-FFF2-40B4-BE49-F238E27FC236}">
                  <a16:creationId xmlns="" xmlns:a16="http://schemas.microsoft.com/office/drawing/2014/main" id="{9A46A1B3-2A0B-4FFE-AE15-A11187E434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7" name="Graphic 26" descr="Single gear">
              <a:extLst>
                <a:ext uri="{FF2B5EF4-FFF2-40B4-BE49-F238E27FC236}">
                  <a16:creationId xmlns="" xmlns:a16="http://schemas.microsoft.com/office/drawing/2014/main" id="{D4F4A02A-94BC-4984-A372-3B77FC854C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2837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D1F89FDF-9788-47AD-B230-0314E7C8D087}"/>
              </a:ext>
            </a:extLst>
          </p:cNvPr>
          <p:cNvGrpSpPr/>
          <p:nvPr userDrawn="1"/>
        </p:nvGrpSpPr>
        <p:grpSpPr>
          <a:xfrm rot="10800000">
            <a:off x="99308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9" name="Graphic 18" descr="Single gear">
              <a:extLst>
                <a:ext uri="{FF2B5EF4-FFF2-40B4-BE49-F238E27FC236}">
                  <a16:creationId xmlns="" xmlns:a16="http://schemas.microsoft.com/office/drawing/2014/main" id="{9CD6B783-A97E-437E-B4E2-F7D761F0A2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20" name="Graphic 19" descr="Single gear">
              <a:extLst>
                <a:ext uri="{FF2B5EF4-FFF2-40B4-BE49-F238E27FC236}">
                  <a16:creationId xmlns="" xmlns:a16="http://schemas.microsoft.com/office/drawing/2014/main" id="{4699BB72-0480-4165-8D15-316CEED8CE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21" name="Graphic 20" descr="Single gear">
              <a:extLst>
                <a:ext uri="{FF2B5EF4-FFF2-40B4-BE49-F238E27FC236}">
                  <a16:creationId xmlns="" xmlns:a16="http://schemas.microsoft.com/office/drawing/2014/main" id="{685C07D9-1911-4085-8555-C992A61B10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22" name="Graphic 21" descr="Single gear">
              <a:extLst>
                <a:ext uri="{FF2B5EF4-FFF2-40B4-BE49-F238E27FC236}">
                  <a16:creationId xmlns="" xmlns:a16="http://schemas.microsoft.com/office/drawing/2014/main" id="{D621B3C3-2371-4ED0-BC1D-87AABF852B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23" name="Graphic 22" descr="Single gear">
              <a:extLst>
                <a:ext uri="{FF2B5EF4-FFF2-40B4-BE49-F238E27FC236}">
                  <a16:creationId xmlns="" xmlns:a16="http://schemas.microsoft.com/office/drawing/2014/main" id="{D7D15287-50FE-4441-BA06-D454D73F7E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6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8925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1859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40493" y="748304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2664D24B-EA78-4E18-9226-569365267E5E}"/>
              </a:ext>
            </a:extLst>
          </p:cNvPr>
          <p:cNvCxnSpPr/>
          <p:nvPr userDrawn="1"/>
        </p:nvCxnSpPr>
        <p:spPr>
          <a:xfrm>
            <a:off x="8571139" y="969699"/>
            <a:ext cx="0" cy="648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1">
            <a:extLst>
              <a:ext uri="{FF2B5EF4-FFF2-40B4-BE49-F238E27FC236}">
                <a16:creationId xmlns="" xmlns:a16="http://schemas.microsoft.com/office/drawing/2014/main" id="{5BE17E03-04A7-46ED-8623-88DFFD7E30B0}"/>
              </a:ext>
            </a:extLst>
          </p:cNvPr>
          <p:cNvSpPr txBox="1">
            <a:spLocks/>
          </p:cNvSpPr>
          <p:nvPr userDrawn="1"/>
        </p:nvSpPr>
        <p:spPr>
          <a:xfrm>
            <a:off x="2106131" y="790252"/>
            <a:ext cx="3060802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noProof="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A3840076-AFCB-4C84-8E23-85DAD3CBEF3E}"/>
              </a:ext>
            </a:extLst>
          </p:cNvPr>
          <p:cNvCxnSpPr/>
          <p:nvPr userDrawn="1"/>
        </p:nvCxnSpPr>
        <p:spPr>
          <a:xfrm>
            <a:off x="5294539" y="969699"/>
            <a:ext cx="0" cy="648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50">
            <a:extLst>
              <a:ext uri="{FF2B5EF4-FFF2-40B4-BE49-F238E27FC236}">
                <a16:creationId xmlns="" xmlns:a16="http://schemas.microsoft.com/office/drawing/2014/main" id="{BBA20603-8433-4B38-976F-F18CF78D6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132" y="735087"/>
            <a:ext cx="3060802" cy="1080938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="" xmlns:a16="http://schemas.microsoft.com/office/drawing/2014/main" id="{EF340F6C-3335-49B0-AE89-7103CA6A7F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84611" y="735013"/>
            <a:ext cx="3060700" cy="108108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>
                <a:latin typeface="+mj-lt"/>
              </a:defRPr>
            </a:lvl1pPr>
            <a:lvl2pPr>
              <a:defRPr sz="3600">
                <a:latin typeface="+mj-lt"/>
              </a:defRPr>
            </a:lvl2pPr>
            <a:lvl3pPr>
              <a:defRPr sz="36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6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="" xmlns:a16="http://schemas.microsoft.com/office/drawing/2014/main" id="{1F0AD31D-2FFB-40A9-96C2-F4EE3869B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62988" y="746125"/>
            <a:ext cx="3070225" cy="10588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>
                <a:latin typeface="+mj-lt"/>
              </a:defRPr>
            </a:lvl1pPr>
            <a:lvl2pPr algn="ctr">
              <a:defRPr sz="3600">
                <a:latin typeface="+mj-lt"/>
              </a:defRPr>
            </a:lvl2pPr>
            <a:lvl3pPr algn="ctr">
              <a:defRPr sz="3600">
                <a:latin typeface="+mj-lt"/>
              </a:defRPr>
            </a:lvl3pPr>
            <a:lvl4pPr algn="ctr">
              <a:defRPr sz="3600">
                <a:latin typeface="+mj-lt"/>
              </a:defRPr>
            </a:lvl4pPr>
            <a:lvl5pPr algn="ctr">
              <a:defRPr sz="36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="" xmlns:a16="http://schemas.microsoft.com/office/drawing/2014/main" id="{52B689E9-5B4C-4CC0-AAA4-847EB66C330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106131" y="2116138"/>
            <a:ext cx="3060802" cy="37131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8" name="Content Placeholder 56">
            <a:extLst>
              <a:ext uri="{FF2B5EF4-FFF2-40B4-BE49-F238E27FC236}">
                <a16:creationId xmlns="" xmlns:a16="http://schemas.microsoft.com/office/drawing/2014/main" id="{1D5202CC-08D0-4157-9CB3-AA1EF4A2C85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384611" y="2103211"/>
            <a:ext cx="3060802" cy="37131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9" name="Content Placeholder 56">
            <a:extLst>
              <a:ext uri="{FF2B5EF4-FFF2-40B4-BE49-F238E27FC236}">
                <a16:creationId xmlns="" xmlns:a16="http://schemas.microsoft.com/office/drawing/2014/main" id="{7BE8E782-50B7-4C4E-BEA5-DDA27E0F681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659892" y="2097613"/>
            <a:ext cx="3060802" cy="37131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530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bg bwMode="blackWhite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2C074DF2-6D4F-4B58-A82E-6322DB69A6CC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42297"/>
            <a:chOff x="7232499" y="-159283"/>
            <a:chExt cx="4959501" cy="5242297"/>
          </a:xfrm>
          <a:solidFill>
            <a:srgbClr val="76280B">
              <a:alpha val="60000"/>
            </a:srgbClr>
          </a:solidFill>
        </p:grpSpPr>
        <p:pic>
          <p:nvPicPr>
            <p:cNvPr id="29" name="Graphic 28" descr="Single gear">
              <a:extLst>
                <a:ext uri="{FF2B5EF4-FFF2-40B4-BE49-F238E27FC236}">
                  <a16:creationId xmlns="" xmlns:a16="http://schemas.microsoft.com/office/drawing/2014/main" id="{B9A8CB2C-0A50-43EC-A2C7-F536FF84DE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31" name="Graphic 30" descr="Single gear">
              <a:extLst>
                <a:ext uri="{FF2B5EF4-FFF2-40B4-BE49-F238E27FC236}">
                  <a16:creationId xmlns="" xmlns:a16="http://schemas.microsoft.com/office/drawing/2014/main" id="{71F3D36D-2C1A-4D06-A27F-6A64AA1188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32" name="Graphic 31" descr="Single gear">
              <a:extLst>
                <a:ext uri="{FF2B5EF4-FFF2-40B4-BE49-F238E27FC236}">
                  <a16:creationId xmlns="" xmlns:a16="http://schemas.microsoft.com/office/drawing/2014/main" id="{61F0F601-D5AC-45C0-92B6-2376085B0D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203014"/>
              <a:ext cx="2880000" cy="2880000"/>
            </a:xfrm>
            <a:prstGeom prst="rect">
              <a:avLst/>
            </a:prstGeom>
          </p:spPr>
        </p:pic>
        <p:pic>
          <p:nvPicPr>
            <p:cNvPr id="33" name="Graphic 32" descr="Single gear">
              <a:extLst>
                <a:ext uri="{FF2B5EF4-FFF2-40B4-BE49-F238E27FC236}">
                  <a16:creationId xmlns="" xmlns:a16="http://schemas.microsoft.com/office/drawing/2014/main" id="{DE792A6A-B423-4979-BD59-4CD4A7406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2556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Multi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4E106B9E-EBA8-4369-8705-FDBBA60DC7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0549" y="2101850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180D0165-A38B-4CE8-AE4D-186DBC04F8D4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2" name="Graphic 11" descr="Single gear">
              <a:extLst>
                <a:ext uri="{FF2B5EF4-FFF2-40B4-BE49-F238E27FC236}">
                  <a16:creationId xmlns="" xmlns:a16="http://schemas.microsoft.com/office/drawing/2014/main" id="{90C052C9-F1E0-4264-8CAC-31B0B8F76D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="" xmlns:a16="http://schemas.microsoft.com/office/drawing/2014/main" id="{892FFF3D-7B2E-44EB-83BA-5453FEC489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CC5A9AF4-A787-49A3-83CF-889F9AEE0D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="" xmlns:a16="http://schemas.microsoft.com/office/drawing/2014/main" id="{B5D192A5-6FE9-49BC-9104-102935BA03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4" name="Text Placeholder 7">
            <a:extLst>
              <a:ext uri="{FF2B5EF4-FFF2-40B4-BE49-F238E27FC236}">
                <a16:creationId xmlns="" xmlns:a16="http://schemas.microsoft.com/office/drawing/2014/main" id="{F099E8F9-E092-4E4C-AB87-FB2B4EC4D0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60549" y="3044624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="" xmlns:a16="http://schemas.microsoft.com/office/drawing/2014/main" id="{782CF4FC-13E5-4A63-BCF2-3AF43B5F15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60549" y="3987398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="" xmlns:a16="http://schemas.microsoft.com/office/drawing/2014/main" id="{8523C4DE-E0C6-4EE1-9145-DA78191746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0549" y="4930171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263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EE363D07-B7E9-4C17-BF5B-ADACCCAD7C6C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2" name="Graphic 11" descr="Single gear">
              <a:extLst>
                <a:ext uri="{FF2B5EF4-FFF2-40B4-BE49-F238E27FC236}">
                  <a16:creationId xmlns="" xmlns:a16="http://schemas.microsoft.com/office/drawing/2014/main" id="{BF7F7D52-1EF2-49FA-AE87-7BE7232893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="" xmlns:a16="http://schemas.microsoft.com/office/drawing/2014/main" id="{ACC0D449-4064-40FD-A10D-BE7844EB8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1FE621D1-1FD9-49E2-99C8-0CB37634CD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="" xmlns:a16="http://schemas.microsoft.com/office/drawing/2014/main" id="{0EA6856C-35D0-465E-B0CB-B889D4DA0B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="" xmlns:a16="http://schemas.microsoft.com/office/drawing/2014/main" id="{A493FB47-F1DA-40B8-A1F4-115CD1F708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033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CBF5BF6C-5F7D-464E-B42E-D194CF355A7E}"/>
              </a:ext>
            </a:extLst>
          </p:cNvPr>
          <p:cNvGrpSpPr/>
          <p:nvPr userDrawn="1"/>
        </p:nvGrpSpPr>
        <p:grpSpPr bwMode="ltGray">
          <a:xfrm rot="5400000">
            <a:off x="7096454" y="1615369"/>
            <a:ext cx="4959501" cy="5525761"/>
            <a:chOff x="7232499" y="-159283"/>
            <a:chExt cx="4959501" cy="5525761"/>
          </a:xfrm>
          <a:solidFill>
            <a:srgbClr val="76280B">
              <a:alpha val="60000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="" xmlns:a16="http://schemas.microsoft.com/office/drawing/2014/main" id="{8F045C13-A0AE-4F21-8EE7-47DCE4B458F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D5197B13-7446-4E28-A62C-4543D7BD63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="" xmlns:a16="http://schemas.microsoft.com/office/drawing/2014/main" id="{4B5B975A-536D-4192-B3DE-875F5E141A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486478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="" xmlns:a16="http://schemas.microsoft.com/office/drawing/2014/main" id="{5BB09BB4-511A-4714-92A7-D9CA09D1FD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272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11281ABC-1821-4B63-88B5-74D2B13A11AF}"/>
              </a:ext>
            </a:extLst>
          </p:cNvPr>
          <p:cNvGrpSpPr/>
          <p:nvPr userDrawn="1"/>
        </p:nvGrpSpPr>
        <p:grpSpPr>
          <a:xfrm rot="5400000">
            <a:off x="175132" y="1273331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="" xmlns:a16="http://schemas.microsoft.com/office/drawing/2014/main" id="{0BD16937-7ADD-43BC-AFAD-ABA8E1E4D0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A93E95CB-8B7F-4CE0-BD90-8078D78E5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="" xmlns:a16="http://schemas.microsoft.com/office/drawing/2014/main" id="{308EA72E-9FD8-4137-AF70-2F45B4623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="" xmlns:a16="http://schemas.microsoft.com/office/drawing/2014/main" id="{7E5F03E5-E60E-40E5-996F-CE212FF642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="" xmlns:a16="http://schemas.microsoft.com/office/drawing/2014/main" id="{7EB0518D-8C62-493A-B053-F7B2F4129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646" y="753228"/>
            <a:ext cx="9613861" cy="1080938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7645" y="2336873"/>
            <a:ext cx="4698358" cy="35993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1448" y="2336873"/>
            <a:ext cx="4700058" cy="3599316"/>
          </a:xfrm>
        </p:spPr>
        <p:txBody>
          <a:bodyPr anchor="ctr" anchorCtr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0830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3764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6705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06977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F90C5C8C-B074-498F-921D-CC0B5DF8FBD3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5" name="Graphic 14" descr="Single gear">
              <a:extLst>
                <a:ext uri="{FF2B5EF4-FFF2-40B4-BE49-F238E27FC236}">
                  <a16:creationId xmlns="" xmlns:a16="http://schemas.microsoft.com/office/drawing/2014/main" id="{C270183A-92E0-49A5-B6BC-F193467637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="" xmlns:a16="http://schemas.microsoft.com/office/drawing/2014/main" id="{6E086889-5472-4B65-A156-D0B8F369C3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="" xmlns:a16="http://schemas.microsoft.com/office/drawing/2014/main" id="{4BCBF44F-62C7-4F40-99DF-85C459F43E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8" name="Graphic 17" descr="Single gear">
              <a:extLst>
                <a:ext uri="{FF2B5EF4-FFF2-40B4-BE49-F238E27FC236}">
                  <a16:creationId xmlns="" xmlns:a16="http://schemas.microsoft.com/office/drawing/2014/main" id="{ABF64D53-5ED0-4A1D-A7EA-94CDB0D37E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="" xmlns:a16="http://schemas.microsoft.com/office/drawing/2014/main" id="{2565C769-10BF-4E7B-B099-B4FD45843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0" y="2336873"/>
            <a:ext cx="4698358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94123" y="2336873"/>
            <a:ext cx="4700059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2713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11281ABC-1821-4B63-88B5-74D2B13A11AF}"/>
              </a:ext>
            </a:extLst>
          </p:cNvPr>
          <p:cNvGrpSpPr/>
          <p:nvPr userDrawn="1"/>
        </p:nvGrpSpPr>
        <p:grpSpPr>
          <a:xfrm rot="5400000">
            <a:off x="175132" y="1273331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="" xmlns:a16="http://schemas.microsoft.com/office/drawing/2014/main" id="{0BD16937-7ADD-43BC-AFAD-ABA8E1E4D0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A93E95CB-8B7F-4CE0-BD90-8078D78E5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="" xmlns:a16="http://schemas.microsoft.com/office/drawing/2014/main" id="{308EA72E-9FD8-4137-AF70-2F45B4623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="" xmlns:a16="http://schemas.microsoft.com/office/drawing/2014/main" id="{7E5F03E5-E60E-40E5-996F-CE212FF642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="" xmlns:a16="http://schemas.microsoft.com/office/drawing/2014/main" id="{7EB0518D-8C62-493A-B053-F7B2F4129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646" y="753228"/>
            <a:ext cx="9613861" cy="1080938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0830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3764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6705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FD7CD5CF-F924-43C6-9C02-06FBC84A6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644" y="2161725"/>
            <a:ext cx="9613861" cy="370264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318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1CA97C9F-27FA-4BCE-84C2-EA9C0347E974}"/>
              </a:ext>
            </a:extLst>
          </p:cNvPr>
          <p:cNvGrpSpPr/>
          <p:nvPr userDrawn="1"/>
        </p:nvGrpSpPr>
        <p:grpSpPr>
          <a:xfrm rot="5400000">
            <a:off x="227324" y="1282732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1" name="Graphic 10" descr="Single gear">
              <a:extLst>
                <a:ext uri="{FF2B5EF4-FFF2-40B4-BE49-F238E27FC236}">
                  <a16:creationId xmlns="" xmlns:a16="http://schemas.microsoft.com/office/drawing/2014/main" id="{6EEB6AF8-1385-4805-8E97-CDE431030B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2" name="Graphic 11" descr="Single gear">
              <a:extLst>
                <a:ext uri="{FF2B5EF4-FFF2-40B4-BE49-F238E27FC236}">
                  <a16:creationId xmlns="" xmlns:a16="http://schemas.microsoft.com/office/drawing/2014/main" id="{1F08FE59-AC1A-4BF7-B9D5-7672C8C7D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="" xmlns:a16="http://schemas.microsoft.com/office/drawing/2014/main" id="{F44470E0-8B01-46E6-90F1-4B52CB3EFF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2FB2E216-0387-4DF4-A432-E877C96A7B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="" xmlns:a16="http://schemas.microsoft.com/office/drawing/2014/main" id="{53685AA4-853C-46A8-8ADB-FA80FE59BF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9934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1CA97C9F-27FA-4BCE-84C2-EA9C0347E974}"/>
              </a:ext>
            </a:extLst>
          </p:cNvPr>
          <p:cNvGrpSpPr/>
          <p:nvPr userDrawn="1"/>
        </p:nvGrpSpPr>
        <p:grpSpPr>
          <a:xfrm rot="5400000">
            <a:off x="227324" y="1282732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1" name="Graphic 10" descr="Single gear">
              <a:extLst>
                <a:ext uri="{FF2B5EF4-FFF2-40B4-BE49-F238E27FC236}">
                  <a16:creationId xmlns="" xmlns:a16="http://schemas.microsoft.com/office/drawing/2014/main" id="{6EEB6AF8-1385-4805-8E97-CDE431030B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2" name="Graphic 11" descr="Single gear">
              <a:extLst>
                <a:ext uri="{FF2B5EF4-FFF2-40B4-BE49-F238E27FC236}">
                  <a16:creationId xmlns="" xmlns:a16="http://schemas.microsoft.com/office/drawing/2014/main" id="{1F08FE59-AC1A-4BF7-B9D5-7672C8C7D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="" xmlns:a16="http://schemas.microsoft.com/office/drawing/2014/main" id="{F44470E0-8B01-46E6-90F1-4B52CB3EFF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="" xmlns:a16="http://schemas.microsoft.com/office/drawing/2014/main" id="{2FB2E216-0387-4DF4-A432-E877C96A7B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="" xmlns:a16="http://schemas.microsoft.com/office/drawing/2014/main" id="{53685AA4-853C-46A8-8ADB-FA80FE59BF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="" xmlns:a16="http://schemas.microsoft.com/office/drawing/2014/main" id="{D683A405-3ADE-448E-893F-D3D2E11CCA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7819" y="2290763"/>
            <a:ext cx="8396362" cy="31003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202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1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D6166-2B42-4F11-BAA6-8ABAE1BE810C}" type="datetimeFigureOut">
              <a:rPr lang="en-US" noProof="0" smtClean="0"/>
              <a:t>3/22/2025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226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9" r:id="rId5"/>
    <p:sldLayoutId id="2147483665" r:id="rId6"/>
    <p:sldLayoutId id="2147483680" r:id="rId7"/>
    <p:sldLayoutId id="2147483666" r:id="rId8"/>
    <p:sldLayoutId id="2147483682" r:id="rId9"/>
    <p:sldLayoutId id="2147483667" r:id="rId10"/>
    <p:sldLayoutId id="2147483668" r:id="rId11"/>
    <p:sldLayoutId id="2147483681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8" r:id="rId18"/>
    <p:sldLayoutId id="214748367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Book icon">
            <a:extLst>
              <a:ext uri="{FF2B5EF4-FFF2-40B4-BE49-F238E27FC236}">
                <a16:creationId xmlns="" xmlns:a16="http://schemas.microsoft.com/office/drawing/2014/main" id="{E26792AF-5D39-4A12-8EDD-CC09A60BD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993" y="2961000"/>
            <a:ext cx="936000" cy="93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98BBFB-4314-436C-A688-96F483D69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959" y="40929"/>
            <a:ext cx="11887200" cy="2562312"/>
          </a:xfrm>
        </p:spPr>
        <p:txBody>
          <a:bodyPr anchor="ctr" anchorCtr="0"/>
          <a:lstStyle/>
          <a:p>
            <a:r>
              <a:rPr lang="ro-RO" sz="4400" dirty="0"/>
              <a:t>ȘCOALA GIMNAZIALĂ NR.1, SAT HURDUGI</a:t>
            </a:r>
            <a:br>
              <a:rPr lang="ro-RO" sz="4400" dirty="0"/>
            </a:br>
            <a:r>
              <a:rPr lang="ro-RO" sz="4400" dirty="0"/>
              <a:t>COMUNA DIMITRIE CANTEMIR</a:t>
            </a:r>
            <a:br>
              <a:rPr lang="ro-RO" sz="4400" dirty="0"/>
            </a:br>
            <a:r>
              <a:rPr lang="ro-RO" sz="4400" dirty="0"/>
              <a:t>JUDEȚUL VASLUI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AA173D3-8B7E-4F91-B862-AC30CB0D2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2342" y="4721289"/>
            <a:ext cx="6344818" cy="2024743"/>
          </a:xfrm>
        </p:spPr>
        <p:txBody>
          <a:bodyPr>
            <a:normAutofit/>
          </a:bodyPr>
          <a:lstStyle/>
          <a:p>
            <a:r>
              <a:rPr lang="ro-RO" sz="2800" dirty="0"/>
              <a:t>MOTTO-UL ȘCOLII :</a:t>
            </a:r>
          </a:p>
          <a:p>
            <a:r>
              <a:rPr lang="ro-RO" sz="2800" dirty="0"/>
              <a:t>ÎMPREUNĂ PENTRU UN VIITOR MAI BUN!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E13F16B-EF69-78D4-5ED6-97E9B4240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7996" y="2603241"/>
            <a:ext cx="3130854" cy="21180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2FEF94C-F9E2-6391-A842-C5668CBA9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959" y="2390969"/>
            <a:ext cx="5956041" cy="446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3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PREȘCOLARI ȘI ELEVI ÎNSCRIȘI ÎN ANUL ȘCOLAR  </a:t>
            </a:r>
            <a:r>
              <a:rPr lang="ro-RO" dirty="0" smtClean="0"/>
              <a:t>2024-2025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88537" y="2073898"/>
            <a:ext cx="11642102" cy="4194928"/>
          </a:xfrm>
        </p:spPr>
        <p:txBody>
          <a:bodyPr>
            <a:noAutofit/>
          </a:bodyPr>
          <a:lstStyle/>
          <a:p>
            <a:r>
              <a:rPr lang="ro-RO" sz="2000" dirty="0"/>
              <a:t>ÎNV. PREȘCOLAR: 3 GRUPE/ 44 </a:t>
            </a:r>
            <a:r>
              <a:rPr lang="ro-RO" sz="2000" dirty="0" smtClean="0"/>
              <a:t>copii;</a:t>
            </a:r>
            <a:endParaRPr lang="ro-RO" sz="2000" dirty="0"/>
          </a:p>
          <a:p>
            <a:r>
              <a:rPr lang="ro-RO" sz="2000" dirty="0"/>
              <a:t>ÎNV. PRIMAR: 6</a:t>
            </a:r>
            <a:r>
              <a:rPr lang="ro-RO" sz="2000" dirty="0" smtClean="0"/>
              <a:t> formațiuni de studiu: </a:t>
            </a:r>
            <a:r>
              <a:rPr lang="ro-RO" sz="2000" dirty="0"/>
              <a:t>9</a:t>
            </a:r>
            <a:r>
              <a:rPr lang="ro-RO" sz="2000" dirty="0" smtClean="0"/>
              <a:t>3 </a:t>
            </a:r>
            <a:r>
              <a:rPr lang="ro-RO" sz="2000" dirty="0" smtClean="0"/>
              <a:t>elevi;</a:t>
            </a:r>
            <a:endParaRPr lang="ro-RO" sz="2000" dirty="0"/>
          </a:p>
          <a:p>
            <a:r>
              <a:rPr lang="ro-RO" sz="2000" dirty="0"/>
              <a:t>ÎNV. GIMNAZIAL: 6</a:t>
            </a:r>
            <a:r>
              <a:rPr lang="ro-RO" sz="2000" dirty="0" smtClean="0"/>
              <a:t> CLASE- 89 elevi;</a:t>
            </a:r>
            <a:endParaRPr lang="ro-RO" sz="2000" dirty="0"/>
          </a:p>
          <a:p>
            <a:pPr marL="342900" indent="-342900">
              <a:buAutoNum type="alphaLcParenR"/>
            </a:pPr>
            <a:r>
              <a:rPr lang="ro-RO" sz="2000" dirty="0"/>
              <a:t>Clasa a V-a: </a:t>
            </a:r>
            <a:r>
              <a:rPr lang="ro-RO" sz="2000" dirty="0" smtClean="0"/>
              <a:t>2/30 </a:t>
            </a:r>
            <a:r>
              <a:rPr lang="ro-RO" sz="2000" dirty="0"/>
              <a:t>elevi;</a:t>
            </a:r>
          </a:p>
          <a:p>
            <a:pPr marL="342900" indent="-342900">
              <a:buAutoNum type="alphaLcParenR"/>
            </a:pPr>
            <a:r>
              <a:rPr lang="ro-RO" sz="2000" dirty="0"/>
              <a:t>Clasa a VI-a: </a:t>
            </a:r>
            <a:r>
              <a:rPr lang="ro-RO" sz="2000" dirty="0" smtClean="0"/>
              <a:t>1/13 elevi</a:t>
            </a:r>
            <a:r>
              <a:rPr lang="ro-RO" sz="2000" dirty="0"/>
              <a:t>;</a:t>
            </a:r>
          </a:p>
          <a:p>
            <a:r>
              <a:rPr lang="ro-RO" sz="2000" dirty="0"/>
              <a:t>c) Clasa a VII-a: </a:t>
            </a:r>
            <a:r>
              <a:rPr lang="ro-RO" sz="2000" dirty="0" smtClean="0"/>
              <a:t>2/32 </a:t>
            </a:r>
            <a:r>
              <a:rPr lang="ro-RO" sz="2000" dirty="0"/>
              <a:t>elevi;</a:t>
            </a:r>
          </a:p>
          <a:p>
            <a:r>
              <a:rPr lang="ro-RO" sz="2000" dirty="0"/>
              <a:t>d) Clasa a VIII-a: </a:t>
            </a:r>
            <a:r>
              <a:rPr lang="ro-RO" sz="2000" dirty="0" smtClean="0"/>
              <a:t>1/14 elevi</a:t>
            </a:r>
            <a:r>
              <a:rPr lang="ro-RO" sz="2000" dirty="0" smtClean="0"/>
              <a:t>;</a:t>
            </a:r>
          </a:p>
          <a:p>
            <a:r>
              <a:rPr lang="ro-RO" sz="2000" dirty="0" smtClean="0"/>
              <a:t>TOTAL: 226 preșcolari și elevi</a:t>
            </a:r>
            <a:endParaRPr lang="ro-RO" sz="2000" dirty="0" smtClean="0"/>
          </a:p>
          <a:p>
            <a:endParaRPr lang="ro-RO" sz="2000" dirty="0"/>
          </a:p>
          <a:p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223672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RESURSE UMANE- </a:t>
            </a:r>
            <a:r>
              <a:rPr lang="ro-RO" dirty="0" smtClean="0"/>
              <a:t>2024/2025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33634" y="1951348"/>
            <a:ext cx="11453566" cy="4656841"/>
          </a:xfrm>
        </p:spPr>
        <p:txBody>
          <a:bodyPr>
            <a:normAutofit/>
          </a:bodyPr>
          <a:lstStyle/>
          <a:p>
            <a:pPr algn="l"/>
            <a:endParaRPr lang="ro-RO" sz="1600" dirty="0"/>
          </a:p>
          <a:p>
            <a:pPr algn="l"/>
            <a:r>
              <a:rPr lang="ro-RO" sz="1600" dirty="0">
                <a:solidFill>
                  <a:schemeClr val="bg1"/>
                </a:solidFill>
              </a:rPr>
              <a:t>PERSONAL ANGAJAT DIN CARE</a:t>
            </a:r>
            <a:r>
              <a:rPr lang="ro-RO" sz="1600" dirty="0"/>
              <a:t>:</a:t>
            </a:r>
          </a:p>
          <a:p>
            <a:pPr algn="l"/>
            <a:r>
              <a:rPr lang="ro-RO" sz="1600" dirty="0"/>
              <a:t>1.DIDACTIC: </a:t>
            </a:r>
            <a:r>
              <a:rPr lang="ro-RO" sz="1600" dirty="0" smtClean="0"/>
              <a:t>20 </a:t>
            </a:r>
            <a:r>
              <a:rPr lang="ro-RO" sz="1600" dirty="0"/>
              <a:t>NORME</a:t>
            </a:r>
          </a:p>
          <a:p>
            <a:pPr marL="342900" indent="-342900" algn="l">
              <a:buAutoNum type="alphaLcParenR"/>
            </a:pPr>
            <a:r>
              <a:rPr lang="ro-RO" sz="1600" dirty="0"/>
              <a:t>titulari: </a:t>
            </a:r>
            <a:r>
              <a:rPr lang="ro-RO" sz="1600" dirty="0" smtClean="0"/>
              <a:t>16 </a:t>
            </a:r>
            <a:r>
              <a:rPr lang="ro-RO" sz="1600" dirty="0"/>
              <a:t>persoane;</a:t>
            </a:r>
          </a:p>
          <a:p>
            <a:pPr marL="342900" indent="-342900" algn="l">
              <a:buAutoNum type="alphaLcParenR"/>
            </a:pPr>
            <a:r>
              <a:rPr lang="ro-RO" sz="1600" dirty="0"/>
              <a:t>Suplinitori calificați: </a:t>
            </a:r>
            <a:r>
              <a:rPr lang="ro-RO" sz="1600" dirty="0" smtClean="0"/>
              <a:t>9 </a:t>
            </a:r>
            <a:r>
              <a:rPr lang="ro-RO" sz="1600" dirty="0"/>
              <a:t>persoane (dintre care: </a:t>
            </a:r>
            <a:r>
              <a:rPr lang="ro-RO" sz="1600" dirty="0" smtClean="0"/>
              <a:t> </a:t>
            </a:r>
            <a:r>
              <a:rPr lang="ro-RO" sz="1600" dirty="0"/>
              <a:t>2</a:t>
            </a:r>
            <a:r>
              <a:rPr lang="ro-RO" sz="1600" dirty="0" smtClean="0"/>
              <a:t> </a:t>
            </a:r>
            <a:r>
              <a:rPr lang="ro-RO" sz="1600" dirty="0" smtClean="0"/>
              <a:t>cadre didactice pensionate);</a:t>
            </a:r>
            <a:endParaRPr lang="ro-RO" sz="1600" dirty="0"/>
          </a:p>
          <a:p>
            <a:pPr marL="342900" indent="-342900" algn="l">
              <a:buAutoNum type="alphaLcParenR"/>
            </a:pPr>
            <a:r>
              <a:rPr lang="ro-RO" sz="1600" dirty="0"/>
              <a:t>Suplinitori necalificați: </a:t>
            </a:r>
            <a:r>
              <a:rPr lang="ro-RO" sz="1600" dirty="0" smtClean="0"/>
              <a:t>1 persoană;</a:t>
            </a:r>
            <a:endParaRPr lang="ro-RO" sz="1600" dirty="0"/>
          </a:p>
          <a:p>
            <a:pPr algn="l"/>
            <a:r>
              <a:rPr lang="ro-RO" sz="1600" dirty="0"/>
              <a:t>2. DIDACTIC AUXILIAR:</a:t>
            </a:r>
          </a:p>
          <a:p>
            <a:pPr marL="342900" indent="-342900" algn="l">
              <a:buAutoNum type="alphaLcParenR"/>
            </a:pPr>
            <a:r>
              <a:rPr lang="ro-RO" sz="1600" dirty="0"/>
              <a:t>Compartiment secretariat-0,5 normă: 1 persoană;</a:t>
            </a:r>
          </a:p>
          <a:p>
            <a:pPr marL="342900" indent="-342900" algn="l">
              <a:buAutoNum type="alphaLcParenR"/>
            </a:pPr>
            <a:r>
              <a:rPr lang="ro-RO" sz="1600" dirty="0"/>
              <a:t>Compartiment contabilitate-0,5 normă: 1 persoană;</a:t>
            </a:r>
          </a:p>
          <a:p>
            <a:pPr marL="342900" indent="-342900" algn="l">
              <a:buAutoNum type="alphaLcParenR"/>
            </a:pPr>
            <a:r>
              <a:rPr lang="ro-RO" sz="1600" dirty="0"/>
              <a:t>Compartiment bibliotecă-0,25 normă: 1 persoană (cadru didactic titular)/ număr volume: </a:t>
            </a:r>
            <a:r>
              <a:rPr lang="ro-RO" sz="1600" dirty="0" smtClean="0"/>
              <a:t>4406/Nr</a:t>
            </a:r>
            <a:r>
              <a:rPr lang="ro-RO" sz="1600" dirty="0"/>
              <a:t>. Fișe </a:t>
            </a:r>
            <a:r>
              <a:rPr lang="ro-RO" sz="1600" dirty="0" smtClean="0"/>
              <a:t>240;</a:t>
            </a:r>
            <a:endParaRPr lang="ro-RO" sz="1600" dirty="0"/>
          </a:p>
          <a:p>
            <a:pPr algn="l"/>
            <a:r>
              <a:rPr lang="ro-RO" sz="1600" dirty="0" smtClean="0"/>
              <a:t>3. </a:t>
            </a:r>
            <a:r>
              <a:rPr lang="ro-RO" sz="1600" dirty="0"/>
              <a:t> </a:t>
            </a:r>
            <a:r>
              <a:rPr lang="ro-RO" sz="1600" dirty="0" smtClean="0"/>
              <a:t>PERSONAL NEDIDACTIC: 4 NORME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578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P.N.R.A.S- RUNDA 1/ 2022-2025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897819" y="2290763"/>
            <a:ext cx="8895872" cy="3129649"/>
          </a:xfrm>
        </p:spPr>
        <p:txBody>
          <a:bodyPr>
            <a:normAutofit/>
          </a:bodyPr>
          <a:lstStyle/>
          <a:p>
            <a:r>
              <a:rPr lang="ro-RO" sz="2800" dirty="0" smtClean="0"/>
              <a:t>ȘCOALA GIMNAZIALĂ NR.1, SAT HURDUGI</a:t>
            </a:r>
          </a:p>
          <a:p>
            <a:r>
              <a:rPr lang="ro-RO" sz="2800" dirty="0" smtClean="0"/>
              <a:t>COMUNA DIMITRIE CANTEMIR</a:t>
            </a:r>
          </a:p>
          <a:p>
            <a:r>
              <a:rPr lang="ro-RO" sz="2800" dirty="0" smtClean="0"/>
              <a:t>JUDEȚUL VASLUI</a:t>
            </a:r>
          </a:p>
          <a:p>
            <a:r>
              <a:rPr lang="ro-RO" sz="2800" dirty="0" smtClean="0"/>
              <a:t>TITLUL PROIECTULUI: </a:t>
            </a:r>
          </a:p>
          <a:p>
            <a:r>
              <a:rPr lang="en-GB" sz="2800" dirty="0" smtClean="0"/>
              <a:t>“</a:t>
            </a:r>
            <a:r>
              <a:rPr lang="ro-RO" sz="2800" dirty="0" smtClean="0"/>
              <a:t>ÎMPREUNĂ PENTRU UN VIITOR MAI BUN!</a:t>
            </a:r>
            <a:r>
              <a:rPr lang="en-GB" sz="2800" dirty="0" smtClean="0"/>
              <a:t>”</a:t>
            </a:r>
            <a:endParaRPr lang="ro-RO" sz="2800" dirty="0" smtClean="0"/>
          </a:p>
          <a:p>
            <a:r>
              <a:rPr lang="ro-RO" sz="2800" dirty="0" smtClean="0"/>
              <a:t>COD PROIECT</a:t>
            </a:r>
            <a:r>
              <a:rPr lang="ro-RO" sz="2800" dirty="0"/>
              <a:t>:</a:t>
            </a:r>
            <a:r>
              <a:rPr lang="ro-RO" sz="2800" dirty="0" smtClean="0"/>
              <a:t> F-PNRAS-1-2022-2898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2080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175" y="734375"/>
            <a:ext cx="9613861" cy="1080938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 smtClean="0"/>
              <a:t>P.N.R.A.S- RUNDA 1</a:t>
            </a:r>
            <a:br>
              <a:rPr lang="ro-RO" dirty="0" smtClean="0"/>
            </a:br>
            <a:r>
              <a:rPr lang="ro-RO" dirty="0" smtClean="0"/>
              <a:t> </a:t>
            </a:r>
            <a:r>
              <a:rPr lang="ro-RO" dirty="0"/>
              <a:t>2022-2025 </a:t>
            </a:r>
            <a:r>
              <a:rPr lang="ro-RO" dirty="0" smtClean="0"/>
              <a:t/>
            </a:r>
            <a:br>
              <a:rPr lang="ro-RO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1975" y="2170450"/>
            <a:ext cx="11821211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 </a:t>
            </a:r>
            <a:r>
              <a:rPr lang="ro-RO" dirty="0" smtClean="0"/>
              <a:t>   </a:t>
            </a:r>
            <a:r>
              <a:rPr lang="en-US" sz="1600" dirty="0" err="1" smtClean="0"/>
              <a:t>Prin</a:t>
            </a:r>
            <a:r>
              <a:rPr lang="en-US" sz="1600" dirty="0" smtClean="0"/>
              <a:t> </a:t>
            </a:r>
            <a:r>
              <a:rPr lang="en-US" sz="1600" dirty="0" err="1"/>
              <a:t>obiectivele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activitățile</a:t>
            </a:r>
            <a:r>
              <a:rPr lang="en-US" sz="1600" dirty="0"/>
              <a:t> sale </a:t>
            </a:r>
            <a:r>
              <a:rPr lang="en-US" sz="1600" dirty="0" err="1"/>
              <a:t>proiectul</a:t>
            </a:r>
            <a:r>
              <a:rPr lang="en-US" sz="1600" dirty="0"/>
              <a:t> </a:t>
            </a:r>
            <a:r>
              <a:rPr lang="en-US" sz="1600" dirty="0" err="1"/>
              <a:t>contribuie</a:t>
            </a:r>
            <a:r>
              <a:rPr lang="en-US" sz="1600" dirty="0"/>
              <a:t> </a:t>
            </a:r>
            <a:r>
              <a:rPr lang="en-US" sz="1600" dirty="0" err="1"/>
              <a:t>substanțial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inovativ</a:t>
            </a:r>
            <a:r>
              <a:rPr lang="en-US" sz="1600" dirty="0"/>
              <a:t> la </a:t>
            </a:r>
            <a:r>
              <a:rPr lang="en-US" sz="1600" dirty="0" err="1"/>
              <a:t>realizarea</a:t>
            </a:r>
            <a:r>
              <a:rPr lang="en-US" sz="1600" dirty="0"/>
              <a:t> </a:t>
            </a:r>
            <a:r>
              <a:rPr lang="en-US" sz="1600" dirty="0" err="1"/>
              <a:t>obiectivelor</a:t>
            </a:r>
            <a:r>
              <a:rPr lang="en-US" sz="1600" dirty="0"/>
              <a:t> </a:t>
            </a:r>
            <a:r>
              <a:rPr lang="en-US" sz="1600" dirty="0" err="1"/>
              <a:t>privind</a:t>
            </a:r>
            <a:r>
              <a:rPr lang="en-US" sz="1600" dirty="0"/>
              <a:t> </a:t>
            </a:r>
            <a:r>
              <a:rPr lang="en-US" sz="1600" dirty="0" err="1"/>
              <a:t>Programul</a:t>
            </a:r>
            <a:r>
              <a:rPr lang="en-US" sz="1600" dirty="0"/>
              <a:t> </a:t>
            </a:r>
            <a:r>
              <a:rPr lang="en-US" sz="1600" dirty="0" err="1"/>
              <a:t>Național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Reducerea</a:t>
            </a:r>
            <a:r>
              <a:rPr lang="en-US" sz="1600" dirty="0"/>
              <a:t> </a:t>
            </a:r>
            <a:r>
              <a:rPr lang="en-US" sz="1600" dirty="0" err="1"/>
              <a:t>Abandonului</a:t>
            </a:r>
            <a:r>
              <a:rPr lang="en-US" sz="1600" dirty="0"/>
              <a:t> </a:t>
            </a:r>
            <a:r>
              <a:rPr lang="en-US" sz="1600" dirty="0" err="1"/>
              <a:t>Școlar</a:t>
            </a:r>
            <a:r>
              <a:rPr lang="en-US" sz="1600" dirty="0"/>
              <a:t> (PNRAS) </a:t>
            </a:r>
            <a:r>
              <a:rPr lang="en-US" sz="1600" dirty="0" err="1"/>
              <a:t>vizate</a:t>
            </a:r>
            <a:r>
              <a:rPr lang="en-US" sz="1600" dirty="0"/>
              <a:t>, </a:t>
            </a:r>
            <a:r>
              <a:rPr lang="en-US" sz="1600" dirty="0" err="1"/>
              <a:t>avansând</a:t>
            </a:r>
            <a:r>
              <a:rPr lang="en-US" sz="1600" dirty="0"/>
              <a:t> </a:t>
            </a:r>
            <a:r>
              <a:rPr lang="en-US" sz="1600" dirty="0" err="1"/>
              <a:t>măsuri</a:t>
            </a:r>
            <a:r>
              <a:rPr lang="en-US" sz="1600" dirty="0"/>
              <a:t> integrate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inovative</a:t>
            </a:r>
            <a:r>
              <a:rPr lang="en-US" sz="1600" dirty="0"/>
              <a:t> de </a:t>
            </a:r>
            <a:r>
              <a:rPr lang="en-US" sz="1600" dirty="0" err="1"/>
              <a:t>prevenire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asigurare</a:t>
            </a:r>
            <a:r>
              <a:rPr lang="en-US" sz="1600" dirty="0"/>
              <a:t> a </a:t>
            </a:r>
            <a:r>
              <a:rPr lang="en-US" sz="1600" dirty="0" err="1"/>
              <a:t>oportunităților</a:t>
            </a:r>
            <a:r>
              <a:rPr lang="en-US" sz="1600" dirty="0"/>
              <a:t> </a:t>
            </a:r>
            <a:r>
              <a:rPr lang="en-US" sz="1600" dirty="0" err="1"/>
              <a:t>egale</a:t>
            </a:r>
            <a:r>
              <a:rPr lang="en-US" sz="1600" dirty="0"/>
              <a:t>, care s-au </a:t>
            </a:r>
            <a:r>
              <a:rPr lang="en-US" sz="1600" dirty="0" err="1"/>
              <a:t>dovedit</a:t>
            </a:r>
            <a:r>
              <a:rPr lang="en-US" sz="1600" dirty="0"/>
              <a:t> </a:t>
            </a:r>
            <a:r>
              <a:rPr lang="en-US" sz="1600" dirty="0" err="1"/>
              <a:t>eficiente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contexe</a:t>
            </a:r>
            <a:r>
              <a:rPr lang="en-US" sz="1600" dirty="0"/>
              <a:t> </a:t>
            </a:r>
            <a:r>
              <a:rPr lang="en-US" sz="1600" dirty="0" err="1"/>
              <a:t>similare</a:t>
            </a:r>
            <a:r>
              <a:rPr lang="en-US" sz="1600" dirty="0"/>
              <a:t>,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creșterea</a:t>
            </a:r>
            <a:r>
              <a:rPr lang="en-US" sz="1600" dirty="0"/>
              <a:t> </a:t>
            </a:r>
            <a:r>
              <a:rPr lang="en-US" sz="1600" dirty="0" err="1"/>
              <a:t>participării</a:t>
            </a:r>
            <a:r>
              <a:rPr lang="en-US" sz="1600" dirty="0"/>
              <a:t> la </a:t>
            </a:r>
            <a:r>
              <a:rPr lang="en-US" sz="1600" dirty="0" err="1"/>
              <a:t>educația</a:t>
            </a:r>
            <a:r>
              <a:rPr lang="en-US" sz="1600" dirty="0"/>
              <a:t> </a:t>
            </a:r>
            <a:r>
              <a:rPr lang="en-US" sz="1600" dirty="0" err="1"/>
              <a:t>școlară</a:t>
            </a:r>
            <a:r>
              <a:rPr lang="en-US" sz="1600" dirty="0"/>
              <a:t> a </a:t>
            </a:r>
            <a:r>
              <a:rPr lang="en-US" sz="1600" dirty="0" err="1"/>
              <a:t>elevilor</a:t>
            </a:r>
            <a:r>
              <a:rPr lang="en-US" sz="1600" dirty="0"/>
              <a:t> din </a:t>
            </a:r>
            <a:r>
              <a:rPr lang="en-US" sz="1600" dirty="0" err="1"/>
              <a:t>medii</a:t>
            </a:r>
            <a:r>
              <a:rPr lang="en-US" sz="1600" dirty="0"/>
              <a:t> </a:t>
            </a:r>
            <a:r>
              <a:rPr lang="en-US" sz="1600" dirty="0" err="1"/>
              <a:t>vulnerabile</a:t>
            </a:r>
            <a:r>
              <a:rPr lang="en-US" sz="1600" dirty="0"/>
              <a:t>, </a:t>
            </a:r>
            <a:r>
              <a:rPr lang="en-US" sz="1600" dirty="0" err="1"/>
              <a:t>focusul</a:t>
            </a:r>
            <a:r>
              <a:rPr lang="en-US" sz="1600" dirty="0"/>
              <a:t> principal specific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acest</a:t>
            </a:r>
            <a:r>
              <a:rPr lang="en-US" sz="1600" dirty="0"/>
              <a:t> </a:t>
            </a:r>
            <a:r>
              <a:rPr lang="en-US" sz="1600" dirty="0" err="1"/>
              <a:t>proiect</a:t>
            </a:r>
            <a:r>
              <a:rPr lang="en-US" sz="1600" dirty="0"/>
              <a:t> </a:t>
            </a:r>
            <a:r>
              <a:rPr lang="en-US" sz="1600" dirty="0" err="1"/>
              <a:t>fiind</a:t>
            </a:r>
            <a:r>
              <a:rPr lang="en-US" sz="1600" dirty="0"/>
              <a:t> </a:t>
            </a:r>
            <a:r>
              <a:rPr lang="en-US" sz="1600" dirty="0" err="1"/>
              <a:t>copiii</a:t>
            </a:r>
            <a:r>
              <a:rPr lang="en-US" sz="1600" dirty="0"/>
              <a:t> cu </a:t>
            </a:r>
            <a:r>
              <a:rPr lang="en-US" sz="1600" dirty="0" err="1"/>
              <a:t>risc</a:t>
            </a:r>
            <a:r>
              <a:rPr lang="en-US" sz="1600" dirty="0"/>
              <a:t> de abandon </a:t>
            </a:r>
            <a:r>
              <a:rPr lang="en-US" sz="1600" dirty="0" err="1"/>
              <a:t>școlar</a:t>
            </a:r>
            <a:r>
              <a:rPr lang="en-US" sz="1600" dirty="0"/>
              <a:t>. Se </a:t>
            </a:r>
            <a:r>
              <a:rPr lang="en-US" sz="1600" dirty="0" err="1"/>
              <a:t>vor</a:t>
            </a:r>
            <a:r>
              <a:rPr lang="en-US" sz="1600" dirty="0"/>
              <a:t> </a:t>
            </a:r>
            <a:r>
              <a:rPr lang="en-US" sz="1600" dirty="0" err="1"/>
              <a:t>furniza</a:t>
            </a:r>
            <a:r>
              <a:rPr lang="en-US" sz="1600" dirty="0"/>
              <a:t> </a:t>
            </a:r>
            <a:r>
              <a:rPr lang="en-US" sz="1600" dirty="0" err="1"/>
              <a:t>măsuri</a:t>
            </a:r>
            <a:r>
              <a:rPr lang="en-US" sz="1600" dirty="0"/>
              <a:t> </a:t>
            </a:r>
            <a:r>
              <a:rPr lang="en-US" sz="1600" dirty="0" err="1"/>
              <a:t>suport</a:t>
            </a:r>
            <a:r>
              <a:rPr lang="en-US" sz="1600" dirty="0"/>
              <a:t> </a:t>
            </a:r>
            <a:r>
              <a:rPr lang="en-US" sz="1600" dirty="0" err="1"/>
              <a:t>pliate</a:t>
            </a:r>
            <a:r>
              <a:rPr lang="en-US" sz="1600" dirty="0"/>
              <a:t> </a:t>
            </a:r>
            <a:r>
              <a:rPr lang="en-US" sz="1600" dirty="0" err="1"/>
              <a:t>pe</a:t>
            </a:r>
            <a:r>
              <a:rPr lang="en-US" sz="1600" dirty="0"/>
              <a:t> </a:t>
            </a:r>
            <a:r>
              <a:rPr lang="en-US" sz="1600" dirty="0" err="1"/>
              <a:t>nevoile</a:t>
            </a:r>
            <a:r>
              <a:rPr lang="en-US" sz="1600" dirty="0"/>
              <a:t> </a:t>
            </a:r>
            <a:r>
              <a:rPr lang="en-US" sz="1600" dirty="0" err="1"/>
              <a:t>specifice</a:t>
            </a:r>
            <a:r>
              <a:rPr lang="en-US" sz="1600" dirty="0"/>
              <a:t> </a:t>
            </a:r>
            <a:r>
              <a:rPr lang="en-US" sz="1600" dirty="0" err="1"/>
              <a:t>grupului</a:t>
            </a:r>
            <a:r>
              <a:rPr lang="en-US" sz="1600" dirty="0"/>
              <a:t> </a:t>
            </a:r>
            <a:r>
              <a:rPr lang="en-US" sz="1600" dirty="0" err="1"/>
              <a:t>țintă</a:t>
            </a:r>
            <a:r>
              <a:rPr lang="en-US" sz="1600" dirty="0"/>
              <a:t> (</a:t>
            </a:r>
            <a:r>
              <a:rPr lang="en-US" sz="1600" dirty="0" err="1"/>
              <a:t>combaterea</a:t>
            </a:r>
            <a:r>
              <a:rPr lang="en-US" sz="1600" dirty="0"/>
              <a:t> </a:t>
            </a:r>
            <a:r>
              <a:rPr lang="en-US" sz="1600" dirty="0" err="1"/>
              <a:t>sărăciei</a:t>
            </a:r>
            <a:r>
              <a:rPr lang="en-US" sz="1600" dirty="0"/>
              <a:t>, a </a:t>
            </a:r>
            <a:r>
              <a:rPr lang="en-US" sz="1600" dirty="0" err="1"/>
              <a:t>lipsei</a:t>
            </a:r>
            <a:r>
              <a:rPr lang="en-US" sz="1600" dirty="0"/>
              <a:t> de context social </a:t>
            </a:r>
            <a:r>
              <a:rPr lang="en-US" sz="1600" dirty="0" err="1"/>
              <a:t>suportiv</a:t>
            </a:r>
            <a:r>
              <a:rPr lang="en-US" sz="1600" dirty="0"/>
              <a:t> </a:t>
            </a:r>
            <a:r>
              <a:rPr lang="en-US" sz="1600" dirty="0" err="1"/>
              <a:t>favorabil</a:t>
            </a:r>
            <a:r>
              <a:rPr lang="en-US" sz="1600" dirty="0"/>
              <a:t>, </a:t>
            </a:r>
            <a:r>
              <a:rPr lang="en-US" sz="1600" dirty="0" err="1"/>
              <a:t>lipsa</a:t>
            </a:r>
            <a:r>
              <a:rPr lang="en-US" sz="1600" dirty="0"/>
              <a:t> de capacitate a </a:t>
            </a:r>
            <a:r>
              <a:rPr lang="en-US" sz="1600" dirty="0" err="1"/>
              <a:t>școlii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a </a:t>
            </a:r>
            <a:r>
              <a:rPr lang="en-US" sz="1600" dirty="0" err="1"/>
              <a:t>compensa</a:t>
            </a:r>
            <a:r>
              <a:rPr lang="en-US" sz="1600" dirty="0"/>
              <a:t> </a:t>
            </a:r>
            <a:r>
              <a:rPr lang="en-US" sz="1600" dirty="0" err="1"/>
              <a:t>impactul</a:t>
            </a:r>
            <a:r>
              <a:rPr lang="en-US" sz="1600" dirty="0"/>
              <a:t> </a:t>
            </a:r>
            <a:r>
              <a:rPr lang="en-US" sz="1600" dirty="0" err="1"/>
              <a:t>condițiilor</a:t>
            </a:r>
            <a:r>
              <a:rPr lang="en-US" sz="1600" dirty="0"/>
              <a:t> </a:t>
            </a:r>
            <a:r>
              <a:rPr lang="en-US" sz="1600" dirty="0" err="1"/>
              <a:t>sociale</a:t>
            </a:r>
            <a:r>
              <a:rPr lang="en-US" sz="1600" dirty="0"/>
              <a:t> </a:t>
            </a:r>
            <a:r>
              <a:rPr lang="en-US" sz="1600" dirty="0" err="1"/>
              <a:t>dificile</a:t>
            </a:r>
            <a:r>
              <a:rPr lang="en-US" sz="1600" dirty="0"/>
              <a:t> </a:t>
            </a:r>
            <a:r>
              <a:rPr lang="en-US" sz="1600" dirty="0" err="1"/>
              <a:t>asupra</a:t>
            </a:r>
            <a:r>
              <a:rPr lang="en-US" sz="1600" dirty="0"/>
              <a:t> </a:t>
            </a:r>
            <a:r>
              <a:rPr lang="en-US" sz="1600" dirty="0" err="1"/>
              <a:t>participării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acumulărilor</a:t>
            </a:r>
            <a:r>
              <a:rPr lang="en-US" sz="1600" dirty="0"/>
              <a:t> </a:t>
            </a:r>
            <a:r>
              <a:rPr lang="en-US" sz="1600" dirty="0" err="1"/>
              <a:t>educaționale</a:t>
            </a:r>
            <a:r>
              <a:rPr lang="en-US" sz="1600" dirty="0"/>
              <a:t>,  </a:t>
            </a:r>
            <a:r>
              <a:rPr lang="en-US" sz="1600" dirty="0" err="1"/>
              <a:t>printr</a:t>
            </a:r>
            <a:r>
              <a:rPr lang="en-US" sz="1600" dirty="0"/>
              <a:t>-o </a:t>
            </a:r>
            <a:r>
              <a:rPr lang="en-US" sz="1600" dirty="0" err="1"/>
              <a:t>ofertă</a:t>
            </a:r>
            <a:r>
              <a:rPr lang="en-US" sz="1600" dirty="0"/>
              <a:t> </a:t>
            </a:r>
            <a:r>
              <a:rPr lang="en-US" sz="1600" dirty="0" err="1"/>
              <a:t>variată</a:t>
            </a:r>
            <a:r>
              <a:rPr lang="en-US" sz="1600" dirty="0"/>
              <a:t> de </a:t>
            </a:r>
            <a:r>
              <a:rPr lang="en-US" sz="1600" dirty="0" err="1"/>
              <a:t>servicii</a:t>
            </a:r>
            <a:r>
              <a:rPr lang="en-US" sz="1600" dirty="0"/>
              <a:t> de </a:t>
            </a:r>
            <a:r>
              <a:rPr lang="en-US" sz="1600" dirty="0" err="1"/>
              <a:t>suport</a:t>
            </a:r>
            <a:r>
              <a:rPr lang="en-US" sz="1600" dirty="0"/>
              <a:t>, </a:t>
            </a:r>
            <a:r>
              <a:rPr lang="en-US" sz="1600" dirty="0" err="1"/>
              <a:t>complementare</a:t>
            </a:r>
            <a:r>
              <a:rPr lang="en-US" sz="1600" dirty="0"/>
              <a:t> </a:t>
            </a:r>
            <a:r>
              <a:rPr lang="en-US" sz="1600" dirty="0" err="1"/>
              <a:t>sau</a:t>
            </a:r>
            <a:r>
              <a:rPr lang="en-US" sz="1600" dirty="0"/>
              <a:t> alternative </a:t>
            </a:r>
            <a:r>
              <a:rPr lang="en-US" sz="1600" dirty="0" err="1"/>
              <a:t>educației</a:t>
            </a:r>
            <a:r>
              <a:rPr lang="en-US" sz="1600" dirty="0"/>
              <a:t> predate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școală</a:t>
            </a:r>
            <a:r>
              <a:rPr lang="en-US" sz="16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/>
              <a:t>Scopul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menirea</a:t>
            </a:r>
            <a:r>
              <a:rPr lang="en-US" sz="1600" dirty="0"/>
              <a:t> </a:t>
            </a:r>
            <a:r>
              <a:rPr lang="en-US" sz="1600" dirty="0" err="1"/>
              <a:t>acestor</a:t>
            </a:r>
            <a:r>
              <a:rPr lang="en-US" sz="1600" dirty="0"/>
              <a:t> </a:t>
            </a:r>
            <a:r>
              <a:rPr lang="en-US" sz="1600" dirty="0" err="1"/>
              <a:t>servicii</a:t>
            </a:r>
            <a:r>
              <a:rPr lang="en-US" sz="1600" dirty="0"/>
              <a:t> </a:t>
            </a:r>
            <a:r>
              <a:rPr lang="en-US" sz="1600" dirty="0" err="1"/>
              <a:t>este</a:t>
            </a:r>
            <a:r>
              <a:rPr lang="en-US" sz="1600" dirty="0"/>
              <a:t> de a </a:t>
            </a:r>
            <a:r>
              <a:rPr lang="en-US" sz="1600" dirty="0" err="1"/>
              <a:t>asigura</a:t>
            </a:r>
            <a:r>
              <a:rPr lang="en-US" sz="1600" dirty="0"/>
              <a:t> </a:t>
            </a:r>
            <a:r>
              <a:rPr lang="en-US" sz="1600" dirty="0" err="1"/>
              <a:t>șanse</a:t>
            </a:r>
            <a:r>
              <a:rPr lang="en-US" sz="1600" dirty="0"/>
              <a:t> </a:t>
            </a:r>
            <a:r>
              <a:rPr lang="en-US" sz="1600" dirty="0" err="1"/>
              <a:t>egale</a:t>
            </a:r>
            <a:r>
              <a:rPr lang="en-US" sz="1600" dirty="0"/>
              <a:t>, </a:t>
            </a:r>
            <a:r>
              <a:rPr lang="en-US" sz="1600" dirty="0" err="1"/>
              <a:t>nediscriminatorii</a:t>
            </a:r>
            <a:r>
              <a:rPr lang="en-US" sz="1600" dirty="0"/>
              <a:t> </a:t>
            </a:r>
            <a:r>
              <a:rPr lang="en-US" sz="1600" dirty="0" err="1"/>
              <a:t>centrate</a:t>
            </a:r>
            <a:r>
              <a:rPr lang="en-US" sz="1600" dirty="0"/>
              <a:t> </a:t>
            </a:r>
            <a:r>
              <a:rPr lang="en-US" sz="1600" dirty="0" err="1"/>
              <a:t>pe</a:t>
            </a:r>
            <a:r>
              <a:rPr lang="en-US" sz="1600" dirty="0"/>
              <a:t> </a:t>
            </a:r>
            <a:r>
              <a:rPr lang="en-US" sz="1600" dirty="0" err="1"/>
              <a:t>nevoile</a:t>
            </a:r>
            <a:r>
              <a:rPr lang="en-US" sz="1600" dirty="0"/>
              <a:t>  </a:t>
            </a:r>
            <a:r>
              <a:rPr lang="en-US" sz="1600" dirty="0" err="1"/>
              <a:t>elevilor</a:t>
            </a:r>
            <a:r>
              <a:rPr lang="en-US" sz="16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/>
              <a:t>     </a:t>
            </a:r>
            <a:r>
              <a:rPr lang="en-US" sz="1600" dirty="0" err="1"/>
              <a:t>Măsurile</a:t>
            </a:r>
            <a:r>
              <a:rPr lang="en-US" sz="1600" dirty="0"/>
              <a:t> dedicate </a:t>
            </a:r>
            <a:r>
              <a:rPr lang="en-US" sz="1600" dirty="0" err="1"/>
              <a:t>grupului</a:t>
            </a:r>
            <a:r>
              <a:rPr lang="en-US" sz="1600" dirty="0"/>
              <a:t> </a:t>
            </a:r>
            <a:r>
              <a:rPr lang="en-US" sz="1600" dirty="0" err="1"/>
              <a:t>țintă</a:t>
            </a:r>
            <a:r>
              <a:rPr lang="en-US" sz="1600" dirty="0"/>
              <a:t> </a:t>
            </a:r>
            <a:r>
              <a:rPr lang="en-US" sz="1600" dirty="0" err="1"/>
              <a:t>vizează</a:t>
            </a:r>
            <a:r>
              <a:rPr lang="en-US" sz="1600" dirty="0"/>
              <a:t> </a:t>
            </a:r>
            <a:r>
              <a:rPr lang="en-US" sz="1600" dirty="0" err="1"/>
              <a:t>creșterea</a:t>
            </a:r>
            <a:r>
              <a:rPr lang="en-US" sz="1600" dirty="0"/>
              <a:t> </a:t>
            </a:r>
            <a:r>
              <a:rPr lang="en-US" sz="1600" dirty="0" err="1"/>
              <a:t>participării</a:t>
            </a:r>
            <a:r>
              <a:rPr lang="en-US" sz="1600" dirty="0"/>
              <a:t> </a:t>
            </a:r>
            <a:r>
              <a:rPr lang="en-US" sz="1600" dirty="0" err="1"/>
              <a:t>școlare</a:t>
            </a:r>
            <a:r>
              <a:rPr lang="en-US" sz="1600" dirty="0"/>
              <a:t>/</a:t>
            </a:r>
            <a:r>
              <a:rPr lang="en-US" sz="1600" dirty="0" err="1"/>
              <a:t>reducerea</a:t>
            </a:r>
            <a:r>
              <a:rPr lang="en-US" sz="1600" dirty="0"/>
              <a:t> </a:t>
            </a:r>
            <a:r>
              <a:rPr lang="en-US" sz="1600" dirty="0" smtClean="0"/>
              <a:t>PTȘ</a:t>
            </a:r>
            <a:r>
              <a:rPr lang="ro-RO" sz="1600" dirty="0" smtClean="0"/>
              <a:t> (părăsirea timpurie a școlii)/</a:t>
            </a:r>
            <a:r>
              <a:rPr lang="en-US" sz="1600" dirty="0" smtClean="0"/>
              <a:t> </a:t>
            </a:r>
            <a:r>
              <a:rPr lang="en-US" sz="1600" dirty="0" err="1"/>
              <a:t>facilitarea</a:t>
            </a:r>
            <a:r>
              <a:rPr lang="en-US" sz="1600" dirty="0"/>
              <a:t> </a:t>
            </a:r>
            <a:r>
              <a:rPr lang="en-US" sz="1600" dirty="0" err="1"/>
              <a:t>accesului</a:t>
            </a:r>
            <a:r>
              <a:rPr lang="en-US" sz="1600" dirty="0"/>
              <a:t> la </a:t>
            </a:r>
            <a:r>
              <a:rPr lang="en-US" sz="1600" dirty="0" err="1"/>
              <a:t>contexte</a:t>
            </a:r>
            <a:r>
              <a:rPr lang="en-US" sz="1600" dirty="0"/>
              <a:t> de </a:t>
            </a:r>
            <a:r>
              <a:rPr lang="en-US" sz="1600" dirty="0" err="1"/>
              <a:t>învățare</a:t>
            </a:r>
            <a:r>
              <a:rPr lang="en-US" sz="1600" dirty="0"/>
              <a:t> </a:t>
            </a:r>
            <a:r>
              <a:rPr lang="en-US" sz="1600" dirty="0" err="1"/>
              <a:t>diferite</a:t>
            </a:r>
            <a:r>
              <a:rPr lang="en-US" sz="1600" dirty="0"/>
              <a:t>, </a:t>
            </a:r>
            <a:r>
              <a:rPr lang="en-US" sz="1600" dirty="0" err="1"/>
              <a:t>inclusiv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cadrele</a:t>
            </a:r>
            <a:r>
              <a:rPr lang="en-US" sz="1600" dirty="0"/>
              <a:t> </a:t>
            </a:r>
            <a:r>
              <a:rPr lang="en-US" sz="1600" dirty="0" err="1"/>
              <a:t>didactice</a:t>
            </a:r>
            <a:r>
              <a:rPr lang="en-US" sz="1600" dirty="0"/>
              <a:t>. </a:t>
            </a:r>
            <a:r>
              <a:rPr lang="en-US" sz="1600" dirty="0" err="1"/>
              <a:t>Sesiunile</a:t>
            </a:r>
            <a:r>
              <a:rPr lang="en-US" sz="1600" dirty="0"/>
              <a:t> de </a:t>
            </a:r>
            <a:r>
              <a:rPr lang="en-US" sz="1600" dirty="0" err="1"/>
              <a:t>consiliere</a:t>
            </a:r>
            <a:r>
              <a:rPr lang="en-US" sz="1600" dirty="0"/>
              <a:t> </a:t>
            </a:r>
            <a:r>
              <a:rPr lang="en-US" sz="1600" dirty="0" err="1"/>
              <a:t>parentală</a:t>
            </a:r>
            <a:r>
              <a:rPr lang="en-US" sz="1600" dirty="0"/>
              <a:t>, </a:t>
            </a:r>
            <a:r>
              <a:rPr lang="en-US" sz="1600" dirty="0" err="1"/>
              <a:t>campaniile</a:t>
            </a:r>
            <a:r>
              <a:rPr lang="en-US" sz="1600" dirty="0"/>
              <a:t> de </a:t>
            </a:r>
            <a:r>
              <a:rPr lang="en-US" sz="1600" dirty="0" err="1"/>
              <a:t>informare</a:t>
            </a:r>
            <a:r>
              <a:rPr lang="en-US" sz="1600" dirty="0"/>
              <a:t>, </a:t>
            </a:r>
            <a:r>
              <a:rPr lang="en-US" sz="1600" dirty="0" err="1"/>
              <a:t>dezvoltarea</a:t>
            </a:r>
            <a:r>
              <a:rPr lang="en-US" sz="1600" dirty="0"/>
              <a:t> </a:t>
            </a:r>
            <a:r>
              <a:rPr lang="en-US" sz="1600" dirty="0" err="1"/>
              <a:t>parteneriatelor</a:t>
            </a:r>
            <a:r>
              <a:rPr lang="en-US" sz="1600" dirty="0"/>
              <a:t> locale </a:t>
            </a:r>
            <a:r>
              <a:rPr lang="en-US" sz="1600" dirty="0" err="1"/>
              <a:t>vor</a:t>
            </a:r>
            <a:r>
              <a:rPr lang="en-US" sz="1600" dirty="0"/>
              <a:t> </a:t>
            </a:r>
            <a:r>
              <a:rPr lang="en-US" sz="1600" dirty="0" err="1"/>
              <a:t>urmări</a:t>
            </a:r>
            <a:r>
              <a:rPr lang="en-US" sz="1600" dirty="0"/>
              <a:t> </a:t>
            </a:r>
            <a:r>
              <a:rPr lang="en-US" sz="1600" dirty="0" err="1"/>
              <a:t>susținerea</a:t>
            </a:r>
            <a:r>
              <a:rPr lang="en-US" sz="1600" dirty="0"/>
              <a:t> </a:t>
            </a:r>
            <a:r>
              <a:rPr lang="en-US" sz="1600" dirty="0" err="1"/>
              <a:t>grupurilor</a:t>
            </a:r>
            <a:r>
              <a:rPr lang="en-US" sz="1600" dirty="0"/>
              <a:t> </a:t>
            </a:r>
            <a:r>
              <a:rPr lang="en-US" sz="1600" dirty="0" err="1"/>
              <a:t>vulnerabile</a:t>
            </a:r>
            <a:r>
              <a:rPr lang="en-US" sz="1600" dirty="0"/>
              <a:t> de </a:t>
            </a:r>
            <a:r>
              <a:rPr lang="en-US" sz="1600" dirty="0" err="1"/>
              <a:t>elevi</a:t>
            </a:r>
            <a:r>
              <a:rPr lang="en-US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039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dirty="0" smtClean="0"/>
              <a:t>OBIECTIVELE PROIECTULUI</a:t>
            </a:r>
            <a:br>
              <a:rPr lang="ro-RO" dirty="0" smtClean="0"/>
            </a:br>
            <a:r>
              <a:rPr lang="en-GB" dirty="0" smtClean="0"/>
              <a:t>“</a:t>
            </a:r>
            <a:r>
              <a:rPr lang="ro-RO" dirty="0" smtClean="0"/>
              <a:t>ÎMPREUNĂ PENTRU UN VIITOR MAI BUN!</a:t>
            </a:r>
            <a:r>
              <a:rPr lang="en-GB" dirty="0" smtClean="0"/>
              <a:t>”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33254" y="2318994"/>
            <a:ext cx="10492033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Obiective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:</a:t>
            </a:r>
          </a:p>
          <a:p>
            <a:pPr>
              <a:lnSpc>
                <a:spcPct val="150000"/>
              </a:lnSpc>
            </a:pPr>
            <a:r>
              <a:rPr lang="en-US" dirty="0"/>
              <a:t>O.1 </a:t>
            </a:r>
            <a:r>
              <a:rPr lang="en-US" dirty="0" err="1"/>
              <a:t>Îmbunătățirea</a:t>
            </a:r>
            <a:r>
              <a:rPr lang="en-US" dirty="0"/>
              <a:t> </a:t>
            </a:r>
            <a:r>
              <a:rPr lang="en-US" dirty="0" err="1"/>
              <a:t>situației</a:t>
            </a:r>
            <a:r>
              <a:rPr lang="en-US" dirty="0"/>
              <a:t> la </a:t>
            </a:r>
            <a:r>
              <a:rPr lang="en-US" dirty="0" err="1"/>
              <a:t>învățătură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 </a:t>
            </a:r>
            <a:r>
              <a:rPr lang="en-US" dirty="0" err="1"/>
              <a:t>promovabilității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participarea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număr</a:t>
            </a:r>
            <a:r>
              <a:rPr lang="en-US" dirty="0"/>
              <a:t> de 50  </a:t>
            </a:r>
            <a:r>
              <a:rPr lang="en-US" dirty="0" err="1"/>
              <a:t>elevi</a:t>
            </a:r>
            <a:r>
              <a:rPr lang="en-US" dirty="0"/>
              <a:t> la un program de </a:t>
            </a:r>
            <a:r>
              <a:rPr lang="en-US" dirty="0" err="1"/>
              <a:t>Scoală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Școală</a:t>
            </a:r>
            <a:r>
              <a:rPr lang="en-US" dirty="0"/>
              <a:t>  la </a:t>
            </a:r>
            <a:r>
              <a:rPr lang="en-US" dirty="0" err="1"/>
              <a:t>activități</a:t>
            </a:r>
            <a:r>
              <a:rPr lang="en-US" dirty="0"/>
              <a:t> </a:t>
            </a:r>
            <a:r>
              <a:rPr lang="en-US" dirty="0" err="1"/>
              <a:t>extracurriculare</a:t>
            </a:r>
            <a:r>
              <a:rPr lang="en-US" dirty="0"/>
              <a:t>;</a:t>
            </a:r>
          </a:p>
          <a:p>
            <a:pPr>
              <a:lnSpc>
                <a:spcPct val="150000"/>
              </a:lnSpc>
            </a:pPr>
            <a:r>
              <a:rPr lang="en-US" dirty="0"/>
              <a:t>O.2: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ratei</a:t>
            </a:r>
            <a:r>
              <a:rPr lang="en-US" dirty="0"/>
              <a:t> de </a:t>
            </a:r>
            <a:r>
              <a:rPr lang="en-US" dirty="0" err="1"/>
              <a:t>participare</a:t>
            </a:r>
            <a:r>
              <a:rPr lang="en-US" dirty="0"/>
              <a:t> la </a:t>
            </a:r>
            <a:r>
              <a:rPr lang="en-US" dirty="0" err="1"/>
              <a:t>Evaluarea</a:t>
            </a:r>
            <a:r>
              <a:rPr lang="en-US" dirty="0"/>
              <a:t> </a:t>
            </a:r>
            <a:r>
              <a:rPr lang="en-US" dirty="0" err="1"/>
              <a:t>Națională</a:t>
            </a:r>
            <a:r>
              <a:rPr lang="en-US" dirty="0"/>
              <a:t> cu 15</a:t>
            </a:r>
            <a:r>
              <a:rPr lang="en-US" dirty="0" smtClean="0"/>
              <a:t>%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periaoda</a:t>
            </a:r>
            <a:r>
              <a:rPr lang="en-US" dirty="0" smtClean="0"/>
              <a:t> 2022-2025;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O.3: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ponderii</a:t>
            </a:r>
            <a:r>
              <a:rPr lang="en-US" dirty="0"/>
              <a:t> </a:t>
            </a:r>
            <a:r>
              <a:rPr lang="en-US" dirty="0" err="1"/>
              <a:t>mediilor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7,00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procentului</a:t>
            </a:r>
            <a:r>
              <a:rPr lang="en-US" dirty="0"/>
              <a:t> de </a:t>
            </a:r>
            <a:r>
              <a:rPr lang="en-US" dirty="0" err="1"/>
              <a:t>promovare</a:t>
            </a:r>
            <a:r>
              <a:rPr lang="en-US" dirty="0"/>
              <a:t> la </a:t>
            </a:r>
            <a:r>
              <a:rPr lang="en-US" dirty="0" err="1"/>
              <a:t>examenul</a:t>
            </a:r>
            <a:r>
              <a:rPr lang="en-US" dirty="0"/>
              <a:t> de </a:t>
            </a:r>
            <a:r>
              <a:rPr lang="en-US" dirty="0" err="1"/>
              <a:t>Evaluare</a:t>
            </a:r>
            <a:r>
              <a:rPr lang="en-US" dirty="0"/>
              <a:t> </a:t>
            </a:r>
            <a:r>
              <a:rPr lang="en-US" dirty="0" err="1"/>
              <a:t>n</a:t>
            </a:r>
            <a:r>
              <a:rPr lang="en-US" dirty="0" err="1" smtClean="0"/>
              <a:t>ațională</a:t>
            </a:r>
            <a:r>
              <a:rPr lang="en-US" dirty="0" smtClean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2 </a:t>
            </a:r>
            <a:r>
              <a:rPr lang="en-US" dirty="0" err="1"/>
              <a:t>elevi</a:t>
            </a:r>
            <a:r>
              <a:rPr lang="en-US" dirty="0"/>
              <a:t> </a:t>
            </a:r>
            <a:r>
              <a:rPr lang="en-US" dirty="0" err="1"/>
              <a:t>anual</a:t>
            </a:r>
            <a:r>
              <a:rPr lang="en-US" dirty="0"/>
              <a:t>;</a:t>
            </a:r>
          </a:p>
          <a:p>
            <a:pPr>
              <a:lnSpc>
                <a:spcPct val="150000"/>
              </a:lnSpc>
            </a:pPr>
            <a:r>
              <a:rPr lang="en-US" dirty="0"/>
              <a:t>O.4: </a:t>
            </a:r>
            <a:r>
              <a:rPr lang="en-US" dirty="0" err="1"/>
              <a:t>Prevenirea</a:t>
            </a:r>
            <a:r>
              <a:rPr lang="en-US" dirty="0"/>
              <a:t> </a:t>
            </a:r>
            <a:r>
              <a:rPr lang="en-US" dirty="0" err="1"/>
              <a:t>riscului</a:t>
            </a:r>
            <a:r>
              <a:rPr lang="en-US" dirty="0"/>
              <a:t> de abandon </a:t>
            </a:r>
            <a:r>
              <a:rPr lang="en-US" dirty="0" err="1"/>
              <a:t>școlar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integrarea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favorabil</a:t>
            </a:r>
            <a:r>
              <a:rPr lang="en-US" dirty="0"/>
              <a:t> </a:t>
            </a:r>
            <a:r>
              <a:rPr lang="en-US" dirty="0" err="1"/>
              <a:t>învățării</a:t>
            </a:r>
            <a:r>
              <a:rPr lang="en-US" dirty="0"/>
              <a:t> a </a:t>
            </a:r>
            <a:r>
              <a:rPr lang="en-US" dirty="0" err="1"/>
              <a:t>elevilor</a:t>
            </a:r>
            <a:r>
              <a:rPr lang="en-US" dirty="0"/>
              <a:t> </a:t>
            </a:r>
            <a:r>
              <a:rPr lang="en-US" dirty="0" err="1"/>
              <a:t>aparținând</a:t>
            </a:r>
            <a:r>
              <a:rPr lang="en-US" dirty="0"/>
              <a:t> </a:t>
            </a:r>
            <a:r>
              <a:rPr lang="en-US" dirty="0" err="1"/>
              <a:t>grupurilor</a:t>
            </a:r>
            <a:r>
              <a:rPr lang="en-US" dirty="0"/>
              <a:t> </a:t>
            </a:r>
            <a:r>
              <a:rPr lang="en-US" dirty="0" err="1"/>
              <a:t>vulnerabile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participarea</a:t>
            </a:r>
            <a:r>
              <a:rPr lang="en-US" dirty="0"/>
              <a:t> </a:t>
            </a:r>
            <a:r>
              <a:rPr lang="en-US" dirty="0" err="1"/>
              <a:t>acestora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anul</a:t>
            </a:r>
            <a:r>
              <a:rPr lang="en-US" dirty="0"/>
              <a:t> 2025 la </a:t>
            </a:r>
            <a:r>
              <a:rPr lang="en-US" dirty="0" err="1"/>
              <a:t>programe</a:t>
            </a:r>
            <a:r>
              <a:rPr lang="en-US" dirty="0"/>
              <a:t> </a:t>
            </a:r>
            <a:r>
              <a:rPr lang="en-US" dirty="0" err="1"/>
              <a:t>extrașcolare</a:t>
            </a:r>
            <a:r>
              <a:rPr lang="en-US" dirty="0"/>
              <a:t> </a:t>
            </a:r>
            <a:r>
              <a:rPr lang="en-US" dirty="0" err="1"/>
              <a:t>menite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le </a:t>
            </a:r>
            <a:r>
              <a:rPr lang="en-US" dirty="0" err="1"/>
              <a:t>crească</a:t>
            </a:r>
            <a:r>
              <a:rPr lang="en-US" dirty="0"/>
              <a:t> </a:t>
            </a:r>
            <a:r>
              <a:rPr lang="en-US" dirty="0" err="1"/>
              <a:t>motivația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învățare</a:t>
            </a:r>
            <a:r>
              <a:rPr lang="en-US" dirty="0"/>
              <a:t>;</a:t>
            </a:r>
          </a:p>
          <a:p>
            <a:pPr>
              <a:lnSpc>
                <a:spcPct val="150000"/>
              </a:lnSpc>
            </a:pPr>
            <a:r>
              <a:rPr lang="en-US" dirty="0"/>
              <a:t>O.5: </a:t>
            </a:r>
            <a:r>
              <a:rPr lang="en-US" dirty="0" err="1"/>
              <a:t>Consolidarea</a:t>
            </a:r>
            <a:r>
              <a:rPr lang="en-US" dirty="0"/>
              <a:t> </a:t>
            </a:r>
            <a:r>
              <a:rPr lang="en-US" dirty="0" err="1"/>
              <a:t>relației</a:t>
            </a:r>
            <a:r>
              <a:rPr lang="en-US" dirty="0"/>
              <a:t> </a:t>
            </a:r>
            <a:r>
              <a:rPr lang="en-US" dirty="0" err="1"/>
              <a:t>elevi</a:t>
            </a:r>
            <a:r>
              <a:rPr lang="en-US" dirty="0"/>
              <a:t> - </a:t>
            </a:r>
            <a:r>
              <a:rPr lang="en-US" dirty="0" err="1"/>
              <a:t>părinți</a:t>
            </a:r>
            <a:r>
              <a:rPr lang="en-US" dirty="0"/>
              <a:t> - </a:t>
            </a:r>
            <a:r>
              <a:rPr lang="en-US" dirty="0" err="1"/>
              <a:t>școală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implicarea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anul</a:t>
            </a:r>
            <a:r>
              <a:rPr lang="en-US" dirty="0"/>
              <a:t> 2025 a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30%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părinții</a:t>
            </a:r>
            <a:r>
              <a:rPr lang="en-US" dirty="0"/>
              <a:t> din </a:t>
            </a:r>
            <a:r>
              <a:rPr lang="en-US" dirty="0" err="1"/>
              <a:t>grupul-țintă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activități</a:t>
            </a:r>
            <a:r>
              <a:rPr lang="en-US" dirty="0"/>
              <a:t> de </a:t>
            </a:r>
            <a:r>
              <a:rPr lang="en-US" dirty="0" err="1"/>
              <a:t>informare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173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19" y="715521"/>
            <a:ext cx="9613861" cy="1080938"/>
          </a:xfrm>
        </p:spPr>
        <p:txBody>
          <a:bodyPr/>
          <a:lstStyle/>
          <a:p>
            <a:pPr algn="ctr"/>
            <a:r>
              <a:rPr lang="ro-RO" dirty="0" smtClean="0"/>
              <a:t>COORDONATE FINANCIARE -                        </a:t>
            </a:r>
            <a:r>
              <a:rPr lang="ro-RO" dirty="0" smtClean="0"/>
              <a:t>P.N.R.A.S </a:t>
            </a:r>
            <a:r>
              <a:rPr lang="ro-RO" dirty="0" smtClean="0"/>
              <a:t>2022-2025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31216" y="2328421"/>
            <a:ext cx="965304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 dirty="0" smtClean="0">
                <a:solidFill>
                  <a:srgbClr val="FFFF00"/>
                </a:solidFill>
              </a:rPr>
              <a:t>DATE GENERALE</a:t>
            </a:r>
            <a:r>
              <a:rPr lang="ro-RO" sz="2000" b="1" dirty="0" smtClean="0">
                <a:solidFill>
                  <a:srgbClr val="FFFF00"/>
                </a:solidFill>
              </a:rPr>
              <a:t>:</a:t>
            </a:r>
            <a:endParaRPr lang="ro-RO" sz="2000" b="1" dirty="0" smtClean="0">
              <a:solidFill>
                <a:srgbClr val="FFFF00"/>
              </a:solidFill>
            </a:endParaRPr>
          </a:p>
          <a:p>
            <a:r>
              <a:rPr lang="ro-RO" sz="2000" dirty="0" smtClean="0"/>
              <a:t>NUME BENEFICIAR: </a:t>
            </a:r>
            <a:r>
              <a:rPr lang="ro-RO" sz="2000" b="1" dirty="0"/>
              <a:t>ȘCOALA GIMNAZIALĂ NR.1, SAT </a:t>
            </a:r>
            <a:r>
              <a:rPr lang="ro-RO" sz="2000" b="1" dirty="0" smtClean="0"/>
              <a:t>HURDUGI</a:t>
            </a:r>
          </a:p>
          <a:p>
            <a:r>
              <a:rPr lang="ro-RO" sz="2000" b="1" dirty="0" smtClean="0"/>
              <a:t>COMUNA DIMITRIE CANTEMIR, JUDEȚUL VASLUI</a:t>
            </a:r>
            <a:endParaRPr lang="en-US" sz="2000" dirty="0"/>
          </a:p>
          <a:p>
            <a:r>
              <a:rPr lang="ro-RO" sz="2000" dirty="0" smtClean="0"/>
              <a:t>COD PROIECT: </a:t>
            </a:r>
            <a:r>
              <a:rPr lang="en-US" sz="2000" b="1" dirty="0"/>
              <a:t>F-PNRAS-1-2022-2898</a:t>
            </a:r>
            <a:endParaRPr lang="en-US" sz="2000" dirty="0"/>
          </a:p>
          <a:p>
            <a:r>
              <a:rPr lang="ro-RO" sz="2000" dirty="0" smtClean="0"/>
              <a:t>NUMĂR CONTRACT DE FINANȚARE: </a:t>
            </a:r>
            <a:r>
              <a:rPr lang="ro-RO" sz="2000" b="1" dirty="0" smtClean="0"/>
              <a:t>3835/20.09.2022</a:t>
            </a:r>
          </a:p>
          <a:p>
            <a:r>
              <a:rPr lang="ro-RO" sz="2000" b="1" dirty="0" smtClean="0"/>
              <a:t>VALOARE PROIECT: 796000 LEI/ 160928,37 EUR FĂRĂ TVA</a:t>
            </a:r>
          </a:p>
          <a:p>
            <a:r>
              <a:rPr lang="ro-RO" sz="2400" b="1" dirty="0" smtClean="0"/>
              <a:t>BUGET ANUAL:</a:t>
            </a:r>
          </a:p>
          <a:p>
            <a:pPr marL="342900" indent="-342900">
              <a:buAutoNum type="arabicPeriod"/>
            </a:pPr>
            <a:r>
              <a:rPr lang="ro-RO" b="1" dirty="0" smtClean="0"/>
              <a:t>ANUL 2022-166000 LEI/33569,44 EUR FĂRĂ TVA</a:t>
            </a:r>
          </a:p>
          <a:p>
            <a:pPr marL="342900" indent="-342900">
              <a:buAutoNum type="arabicPeriod"/>
            </a:pPr>
            <a:r>
              <a:rPr lang="ro-RO" b="1" dirty="0" smtClean="0"/>
              <a:t>ANUL 2023-394000 LEI/79655,50 EUR FĂRĂ TVA</a:t>
            </a:r>
          </a:p>
          <a:p>
            <a:pPr marL="342900" indent="-342900">
              <a:buAutoNum type="arabicPeriod"/>
            </a:pPr>
            <a:r>
              <a:rPr lang="ro-RO" b="1" dirty="0" smtClean="0"/>
              <a:t>ANUL 2024-199000 LEI/40232,09 EUR FĂRĂ TVA</a:t>
            </a:r>
          </a:p>
          <a:p>
            <a:pPr marL="342900" indent="-342900">
              <a:buAutoNum type="arabicPeriod"/>
            </a:pPr>
            <a:r>
              <a:rPr lang="ro-RO" b="1" dirty="0" smtClean="0"/>
              <a:t>ANUL 2025-  37000 LEI/  7480,34 EUR FĂRĂ TVA</a:t>
            </a:r>
          </a:p>
          <a:p>
            <a:r>
              <a:rPr lang="ro-RO" sz="2000" dirty="0" smtClean="0"/>
              <a:t>BUGET CHELTUIT LA </a:t>
            </a:r>
            <a:r>
              <a:rPr lang="ro-RO" sz="2000" dirty="0" smtClean="0"/>
              <a:t>01.01.2025: 608576,29 </a:t>
            </a:r>
            <a:r>
              <a:rPr lang="ro-RO" sz="2000" dirty="0" smtClean="0"/>
              <a:t>LEI FĂRĂ TVA</a:t>
            </a:r>
          </a:p>
          <a:p>
            <a:r>
              <a:rPr lang="ro-RO" sz="2000" dirty="0" smtClean="0"/>
              <a:t>PROCENTAJ  FONDURI CHELTUITE: </a:t>
            </a:r>
            <a:r>
              <a:rPr lang="ro-RO" sz="2000" dirty="0" smtClean="0"/>
              <a:t>76</a:t>
            </a:r>
            <a:r>
              <a:rPr lang="ro-RO" sz="2000" dirty="0" smtClean="0"/>
              <a:t>,45</a:t>
            </a:r>
            <a:r>
              <a:rPr lang="ro-RO" sz="2000" dirty="0" smtClean="0"/>
              <a:t>% DIN VALOAREA TOTALĂ A PROIECTULUI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219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P.N.R.A.S- ACTIVITĂȚI DE PREVENIRE ȘI INTERVENȚIE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938129" y="2027583"/>
            <a:ext cx="8517836" cy="4532243"/>
          </a:xfrm>
        </p:spPr>
        <p:txBody>
          <a:bodyPr>
            <a:normAutofit fontScale="25000" lnSpcReduction="20000"/>
          </a:bodyPr>
          <a:lstStyle/>
          <a:p>
            <a:r>
              <a:rPr lang="ro-RO" sz="8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BUGET CHELTUIT: </a:t>
            </a:r>
            <a:r>
              <a:rPr lang="ro-RO" sz="8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608576,29 LEI FĂRĂ </a:t>
            </a:r>
            <a:r>
              <a:rPr lang="ro-RO" sz="8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TVA</a:t>
            </a:r>
            <a:endParaRPr lang="ro-RO" sz="8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o-RO" dirty="0" smtClean="0"/>
              <a:t>1.EXCURSII </a:t>
            </a:r>
            <a:r>
              <a:rPr lang="ro-RO" dirty="0"/>
              <a:t>ȘCOLARE: 37950 LEI FĂRĂ TVA</a:t>
            </a:r>
          </a:p>
          <a:p>
            <a:pPr algn="just">
              <a:lnSpc>
                <a:spcPct val="150000"/>
              </a:lnSpc>
            </a:pPr>
            <a:r>
              <a:rPr lang="ro-RO" dirty="0"/>
              <a:t>2.SERVICII DE CATERING/MASĂ CALDĂ: 23316 LEI FĂRĂ TVA</a:t>
            </a:r>
          </a:p>
          <a:p>
            <a:pPr algn="just">
              <a:lnSpc>
                <a:spcPct val="150000"/>
              </a:lnSpc>
            </a:pPr>
            <a:r>
              <a:rPr lang="ro-RO" dirty="0"/>
              <a:t>3.ECHIPAMENTE SPORTIVE/MATERIALE DIDACTICE: 40460 LEI FĂRĂ TVA</a:t>
            </a:r>
          </a:p>
          <a:p>
            <a:pPr algn="just">
              <a:lnSpc>
                <a:spcPct val="150000"/>
              </a:lnSpc>
            </a:pPr>
            <a:r>
              <a:rPr lang="ro-RO" dirty="0"/>
              <a:t>4.MOBILIER PENTRU SALONUL DE LECTURĂ: 3460 LEI FĂRĂ TVA</a:t>
            </a:r>
          </a:p>
          <a:p>
            <a:pPr algn="just">
              <a:lnSpc>
                <a:spcPct val="150000"/>
              </a:lnSpc>
            </a:pPr>
            <a:r>
              <a:rPr lang="ro-RO" dirty="0"/>
              <a:t>5. CĂRȚI: 1895 LEI FĂRĂ TVA</a:t>
            </a:r>
          </a:p>
          <a:p>
            <a:pPr algn="just">
              <a:lnSpc>
                <a:spcPct val="150000"/>
              </a:lnSpc>
            </a:pPr>
            <a:r>
              <a:rPr lang="ro-RO" dirty="0"/>
              <a:t>6.SERVICII PENTRU INVĂȚAREA INSTRUMENTELOR MUZICALE: 10350 LEI FĂRĂ TVA</a:t>
            </a:r>
          </a:p>
          <a:p>
            <a:pPr algn="just">
              <a:lnSpc>
                <a:spcPct val="150000"/>
              </a:lnSpc>
            </a:pPr>
            <a:r>
              <a:rPr lang="ro-RO" dirty="0"/>
              <a:t>7.RECHIZITE ȘCOLARE: 9927,86 LEI FĂRĂ </a:t>
            </a:r>
            <a:r>
              <a:rPr lang="ro-RO" dirty="0" smtClean="0"/>
              <a:t>TVA</a:t>
            </a:r>
            <a:endParaRPr lang="ro-RO" dirty="0"/>
          </a:p>
          <a:p>
            <a:pPr algn="just">
              <a:lnSpc>
                <a:spcPct val="150000"/>
              </a:lnSpc>
            </a:pPr>
            <a:r>
              <a:rPr lang="ro-RO" dirty="0"/>
              <a:t>8. CHELTUIELI DE PERSONAL: 25040 LEI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701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DIGITALIZAREA PROCESULUI EDUCAȚIONAL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23760" y="2205871"/>
            <a:ext cx="1069942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 smtClean="0">
                <a:solidFill>
                  <a:srgbClr val="FFFF00"/>
                </a:solidFill>
              </a:rPr>
              <a:t>VALOARE TOTALĂ : 188000 LEI FĂRĂ TVA</a:t>
            </a:r>
          </a:p>
          <a:p>
            <a:endParaRPr lang="ro-RO" dirty="0" smtClean="0"/>
          </a:p>
          <a:p>
            <a:r>
              <a:rPr lang="ro-RO" dirty="0" smtClean="0"/>
              <a:t>DIGITALIZAREA PROCESULUI EDUCAȚIONAL:</a:t>
            </a:r>
          </a:p>
          <a:p>
            <a:r>
              <a:rPr lang="ro-RO" dirty="0" smtClean="0"/>
              <a:t>ECHIPAMENTE ȘI SOFTWARE: 175000 LEI FĂRĂ TVA (6 TABLE INTERACTIVE, 20 DE LAPTOP-URI, 2 IMPRIMANTE MULTIFUNCȚIONALE, CAMERĂ DE DOCUMENTE, LICENȚE WINDOWS ȘI GOOGLE </a:t>
            </a:r>
            <a:r>
              <a:rPr lang="ro-RO" dirty="0" smtClean="0"/>
              <a:t>ETC</a:t>
            </a:r>
            <a:r>
              <a:rPr lang="en-GB" dirty="0" smtClean="0"/>
              <a:t>.</a:t>
            </a:r>
            <a:r>
              <a:rPr lang="ro-RO" dirty="0" smtClean="0"/>
              <a:t>)</a:t>
            </a:r>
            <a:endParaRPr lang="ro-RO" dirty="0" smtClean="0"/>
          </a:p>
          <a:p>
            <a:r>
              <a:rPr lang="ro-RO" dirty="0" smtClean="0"/>
              <a:t>BUGET ANUAL</a:t>
            </a:r>
          </a:p>
          <a:p>
            <a:r>
              <a:rPr lang="ro-RO" dirty="0" smtClean="0"/>
              <a:t>ANUL 2022: 45000 LEI FĂRĂ TVA</a:t>
            </a:r>
          </a:p>
          <a:p>
            <a:r>
              <a:rPr lang="ro-RO" dirty="0" smtClean="0"/>
              <a:t>ANUL 2023: 130000 LEI FĂRĂ TVA</a:t>
            </a:r>
          </a:p>
          <a:p>
            <a:endParaRPr lang="ro-RO" dirty="0" smtClean="0"/>
          </a:p>
          <a:p>
            <a:r>
              <a:rPr lang="ro-RO" dirty="0" smtClean="0"/>
              <a:t>ECHIPAMENTE ȘI SOFTWARE NECESARE PENTRU ACTIVITĂȚILE DE PREVENIRE ȘI INTERVENȚIE</a:t>
            </a:r>
          </a:p>
          <a:p>
            <a:r>
              <a:rPr lang="ro-RO" dirty="0" smtClean="0"/>
              <a:t>BUGET ANUAL</a:t>
            </a:r>
          </a:p>
          <a:p>
            <a:r>
              <a:rPr lang="ro-RO" dirty="0" smtClean="0"/>
              <a:t>ANUL 2022: 3000 LEI FĂRĂ TVA</a:t>
            </a:r>
          </a:p>
          <a:p>
            <a:r>
              <a:rPr lang="ro-RO" dirty="0" smtClean="0"/>
              <a:t>ANUL 2023: 10000 LEI FĂRĂ TVA</a:t>
            </a:r>
          </a:p>
          <a:p>
            <a:endParaRPr lang="ro-RO" dirty="0"/>
          </a:p>
          <a:p>
            <a:r>
              <a:rPr lang="ro-RO" sz="2400" dirty="0" smtClean="0"/>
              <a:t>BUGET CHELTUIT: 188000 LEI FĂRĂ TVA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166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13" y="386499"/>
            <a:ext cx="9144000" cy="685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806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-1"/>
            <a:ext cx="12186586" cy="686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90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LOCALIZARE ȘI SCURT ISTORIC: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8192" y="2336873"/>
            <a:ext cx="5938590" cy="4374823"/>
          </a:xfrm>
        </p:spPr>
        <p:txBody>
          <a:bodyPr>
            <a:normAutofit/>
          </a:bodyPr>
          <a:lstStyle/>
          <a:p>
            <a:r>
              <a:rPr lang="ro-RO" dirty="0"/>
              <a:t>Comuna</a:t>
            </a:r>
            <a:r>
              <a:rPr lang="en-US" dirty="0"/>
              <a:t> nu </a:t>
            </a:r>
            <a:r>
              <a:rPr lang="en-US" dirty="0" err="1"/>
              <a:t>dispune</a:t>
            </a:r>
            <a:r>
              <a:rPr lang="en-US" dirty="0"/>
              <a:t> de </a:t>
            </a:r>
            <a:r>
              <a:rPr lang="en-US" dirty="0" err="1"/>
              <a:t>activităţi</a:t>
            </a:r>
            <a:r>
              <a:rPr lang="en-US" dirty="0"/>
              <a:t> </a:t>
            </a:r>
            <a:r>
              <a:rPr lang="en-US" dirty="0" err="1"/>
              <a:t>industriale</a:t>
            </a:r>
            <a:r>
              <a:rPr lang="en-US" dirty="0"/>
              <a:t>, </a:t>
            </a:r>
            <a:r>
              <a:rPr lang="en-US" dirty="0" err="1"/>
              <a:t>potenţialul</a:t>
            </a:r>
            <a:r>
              <a:rPr lang="en-US" dirty="0"/>
              <a:t> economic </a:t>
            </a:r>
            <a:r>
              <a:rPr lang="en-US" dirty="0" err="1"/>
              <a:t>bazându</a:t>
            </a:r>
            <a:r>
              <a:rPr lang="en-US" dirty="0"/>
              <a:t>-se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societăţi</a:t>
            </a:r>
            <a:r>
              <a:rPr lang="en-US" dirty="0"/>
              <a:t> </a:t>
            </a:r>
            <a:r>
              <a:rPr lang="en-US" dirty="0" err="1"/>
              <a:t>agricole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comerciale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persoane</a:t>
            </a:r>
            <a:r>
              <a:rPr lang="en-US" dirty="0"/>
              <a:t> au </a:t>
            </a:r>
            <a:r>
              <a:rPr lang="en-US" dirty="0" err="1"/>
              <a:t>plecat</a:t>
            </a:r>
            <a:r>
              <a:rPr lang="en-US" dirty="0"/>
              <a:t> la </a:t>
            </a:r>
            <a:r>
              <a:rPr lang="en-US" dirty="0" err="1"/>
              <a:t>muncă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străinătate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sondaj</a:t>
            </a:r>
            <a:r>
              <a:rPr lang="en-US" dirty="0"/>
              <a:t> am </a:t>
            </a:r>
            <a:r>
              <a:rPr lang="en-US" dirty="0" err="1"/>
              <a:t>constatat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aproape</a:t>
            </a:r>
            <a:r>
              <a:rPr lang="en-US" dirty="0"/>
              <a:t> un </a:t>
            </a:r>
            <a:r>
              <a:rPr lang="en-US" dirty="0" err="1"/>
              <a:t>sfert</a:t>
            </a:r>
            <a:r>
              <a:rPr lang="en-US" dirty="0"/>
              <a:t> din </a:t>
            </a:r>
            <a:r>
              <a:rPr lang="en-US" dirty="0" err="1"/>
              <a:t>numărul</a:t>
            </a:r>
            <a:r>
              <a:rPr lang="en-US" dirty="0"/>
              <a:t> </a:t>
            </a:r>
            <a:r>
              <a:rPr lang="en-US" dirty="0" err="1"/>
              <a:t>parinţilor</a:t>
            </a:r>
            <a:r>
              <a:rPr lang="en-US" dirty="0"/>
              <a:t> </a:t>
            </a:r>
            <a:r>
              <a:rPr lang="en-US" dirty="0" err="1"/>
              <a:t>lucrează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străinătate</a:t>
            </a:r>
            <a:r>
              <a:rPr lang="en-US" dirty="0"/>
              <a:t>, (</a:t>
            </a:r>
            <a:r>
              <a:rPr lang="en-US" dirty="0" err="1"/>
              <a:t>unul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ambii</a:t>
            </a:r>
            <a:r>
              <a:rPr lang="en-US" dirty="0"/>
              <a:t> </a:t>
            </a:r>
            <a:r>
              <a:rPr lang="en-US" dirty="0" err="1"/>
              <a:t>părinţi</a:t>
            </a:r>
            <a:r>
              <a:rPr lang="en-US" dirty="0"/>
              <a:t>)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un </a:t>
            </a:r>
            <a:r>
              <a:rPr lang="en-US" dirty="0" err="1"/>
              <a:t>fapt</a:t>
            </a:r>
            <a:r>
              <a:rPr lang="en-US" dirty="0"/>
              <a:t> </a:t>
            </a:r>
            <a:r>
              <a:rPr lang="en-US" dirty="0" err="1"/>
              <a:t>destul</a:t>
            </a:r>
            <a:r>
              <a:rPr lang="en-US" dirty="0"/>
              <a:t> de </a:t>
            </a:r>
            <a:r>
              <a:rPr lang="en-US" dirty="0" err="1"/>
              <a:t>îngrijorător</a:t>
            </a:r>
            <a:r>
              <a:rPr lang="en-US" dirty="0"/>
              <a:t>. </a:t>
            </a:r>
            <a:r>
              <a:rPr lang="en-US" dirty="0" err="1"/>
              <a:t>Unitatea</a:t>
            </a:r>
            <a:r>
              <a:rPr lang="en-US" dirty="0"/>
              <a:t> are </a:t>
            </a:r>
            <a:r>
              <a:rPr lang="en-US" dirty="0" err="1"/>
              <a:t>înscrişi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documentele</a:t>
            </a:r>
            <a:r>
              <a:rPr lang="en-US" dirty="0"/>
              <a:t> </a:t>
            </a:r>
            <a:r>
              <a:rPr lang="en-US" dirty="0" err="1"/>
              <a:t>şcolare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an </a:t>
            </a:r>
            <a:r>
              <a:rPr lang="en-US" dirty="0" err="1"/>
              <a:t>şcolar</a:t>
            </a:r>
            <a:r>
              <a:rPr lang="en-US" dirty="0"/>
              <a:t>, </a:t>
            </a:r>
            <a:r>
              <a:rPr lang="en-US" dirty="0" smtClean="0"/>
              <a:t>202</a:t>
            </a:r>
            <a:r>
              <a:rPr lang="ro-RO" dirty="0"/>
              <a:t>4</a:t>
            </a:r>
            <a:r>
              <a:rPr lang="en-US" dirty="0" smtClean="0"/>
              <a:t>-202</a:t>
            </a:r>
            <a:r>
              <a:rPr lang="ro-RO" dirty="0"/>
              <a:t>5</a:t>
            </a:r>
            <a:r>
              <a:rPr lang="en-US" dirty="0" smtClean="0"/>
              <a:t>, </a:t>
            </a:r>
            <a:r>
              <a:rPr lang="en-US" dirty="0"/>
              <a:t>un </a:t>
            </a:r>
            <a:r>
              <a:rPr lang="en-US" dirty="0" err="1"/>
              <a:t>număr</a:t>
            </a:r>
            <a:r>
              <a:rPr lang="en-US" dirty="0"/>
              <a:t> de </a:t>
            </a:r>
            <a:r>
              <a:rPr lang="ro-RO" dirty="0" smtClean="0"/>
              <a:t>221 </a:t>
            </a:r>
            <a:r>
              <a:rPr lang="en-US" dirty="0" err="1" smtClean="0"/>
              <a:t>elevi</a:t>
            </a:r>
            <a:r>
              <a:rPr lang="en-US" dirty="0" smtClean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 smtClean="0"/>
              <a:t>preşcolari</a:t>
            </a:r>
            <a:r>
              <a:rPr lang="ro-RO" dirty="0"/>
              <a:t>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1984248"/>
            <a:ext cx="6223000" cy="47274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Comuna</a:t>
            </a:r>
            <a:r>
              <a:rPr lang="en-US" dirty="0"/>
              <a:t> </a:t>
            </a:r>
            <a:r>
              <a:rPr lang="en-US" dirty="0" err="1"/>
              <a:t>Dimitrie</a:t>
            </a:r>
            <a:r>
              <a:rPr lang="en-US" dirty="0"/>
              <a:t> </a:t>
            </a:r>
            <a:r>
              <a:rPr lang="en-US" dirty="0" err="1"/>
              <a:t>Cantemir</a:t>
            </a:r>
            <a:r>
              <a:rPr lang="en-US" dirty="0"/>
              <a:t>, </a:t>
            </a:r>
            <a:r>
              <a:rPr lang="en-US" dirty="0" err="1"/>
              <a:t>județul</a:t>
            </a:r>
            <a:r>
              <a:rPr lang="en-US" dirty="0"/>
              <a:t> </a:t>
            </a:r>
            <a:r>
              <a:rPr lang="en-US" dirty="0" err="1"/>
              <a:t>Vaslui</a:t>
            </a:r>
            <a:r>
              <a:rPr lang="en-US" dirty="0"/>
              <a:t>, se </a:t>
            </a:r>
            <a:r>
              <a:rPr lang="en-US" dirty="0" err="1"/>
              <a:t>află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partea</a:t>
            </a:r>
            <a:r>
              <a:rPr lang="en-US" dirty="0"/>
              <a:t> de </a:t>
            </a:r>
            <a:r>
              <a:rPr lang="en-US" dirty="0" err="1"/>
              <a:t>nord-est</a:t>
            </a:r>
            <a:r>
              <a:rPr lang="en-US" dirty="0"/>
              <a:t> a </a:t>
            </a:r>
            <a:r>
              <a:rPr lang="en-US" dirty="0" err="1"/>
              <a:t>țării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Podișului</a:t>
            </a:r>
            <a:r>
              <a:rPr lang="en-US" dirty="0"/>
              <a:t> </a:t>
            </a:r>
            <a:r>
              <a:rPr lang="en-US" dirty="0" err="1"/>
              <a:t>Moldovei</a:t>
            </a:r>
            <a:r>
              <a:rPr lang="en-US" dirty="0"/>
              <a:t>, la 60 km de </a:t>
            </a:r>
            <a:r>
              <a:rPr lang="en-US" dirty="0" err="1"/>
              <a:t>municipiul</a:t>
            </a:r>
            <a:r>
              <a:rPr lang="en-US" dirty="0"/>
              <a:t> </a:t>
            </a:r>
            <a:r>
              <a:rPr lang="en-US" dirty="0" err="1"/>
              <a:t>Vaslui</a:t>
            </a:r>
            <a:r>
              <a:rPr lang="en-US" dirty="0"/>
              <a:t>. </a:t>
            </a:r>
            <a:r>
              <a:rPr lang="en-US" dirty="0" err="1"/>
              <a:t>Unitatea</a:t>
            </a:r>
            <a:r>
              <a:rPr lang="en-US" dirty="0"/>
              <a:t> </a:t>
            </a:r>
            <a:r>
              <a:rPr lang="en-US" dirty="0" err="1"/>
              <a:t>administrativ-teritorială</a:t>
            </a:r>
            <a:r>
              <a:rPr lang="en-US" dirty="0"/>
              <a:t> </a:t>
            </a:r>
            <a:r>
              <a:rPr lang="en-US" dirty="0" err="1"/>
              <a:t>cuprinde</a:t>
            </a:r>
            <a:r>
              <a:rPr lang="en-US" dirty="0"/>
              <a:t> </a:t>
            </a:r>
            <a:r>
              <a:rPr lang="en-US" dirty="0" err="1"/>
              <a:t>cinci</a:t>
            </a:r>
            <a:r>
              <a:rPr lang="en-US" dirty="0"/>
              <a:t> sate </a:t>
            </a:r>
            <a:r>
              <a:rPr lang="en-US" dirty="0" err="1"/>
              <a:t>componente</a:t>
            </a:r>
            <a:r>
              <a:rPr lang="en-US" dirty="0"/>
              <a:t> (</a:t>
            </a:r>
            <a:r>
              <a:rPr lang="en-US" dirty="0" err="1"/>
              <a:t>Hurdugi-centru</a:t>
            </a:r>
            <a:r>
              <a:rPr lang="en-US" dirty="0"/>
              <a:t> de </a:t>
            </a:r>
            <a:r>
              <a:rPr lang="en-US" dirty="0" err="1"/>
              <a:t>comună</a:t>
            </a:r>
            <a:r>
              <a:rPr lang="en-US" dirty="0"/>
              <a:t>, </a:t>
            </a:r>
            <a:r>
              <a:rPr lang="en-US" dirty="0" err="1"/>
              <a:t>Gușiței</a:t>
            </a:r>
            <a:r>
              <a:rPr lang="en-US" dirty="0"/>
              <a:t>, </a:t>
            </a:r>
            <a:r>
              <a:rPr lang="en-US" dirty="0" err="1"/>
              <a:t>Grumezoaia</a:t>
            </a:r>
            <a:r>
              <a:rPr lang="en-US" dirty="0"/>
              <a:t>, </a:t>
            </a:r>
            <a:r>
              <a:rPr lang="en-US" dirty="0" err="1"/>
              <a:t>Plotonești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Urlați</a:t>
            </a:r>
            <a:r>
              <a:rPr lang="en-US" dirty="0"/>
              <a:t>), </a:t>
            </a:r>
            <a:r>
              <a:rPr lang="en-US" dirty="0" err="1"/>
              <a:t>așezări</a:t>
            </a:r>
            <a:r>
              <a:rPr lang="en-US" dirty="0"/>
              <a:t> care au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întemeiate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Evul</a:t>
            </a:r>
            <a:r>
              <a:rPr lang="en-US" dirty="0"/>
              <a:t> </a:t>
            </a:r>
            <a:r>
              <a:rPr lang="en-US" dirty="0" err="1"/>
              <a:t>Mediu</a:t>
            </a:r>
            <a:r>
              <a:rPr lang="en-US" dirty="0"/>
              <a:t>, </a:t>
            </a:r>
            <a:r>
              <a:rPr lang="en-US" dirty="0" err="1"/>
              <a:t>atestate</a:t>
            </a:r>
            <a:r>
              <a:rPr lang="en-US" dirty="0"/>
              <a:t> </a:t>
            </a:r>
            <a:r>
              <a:rPr lang="en-US" dirty="0" err="1"/>
              <a:t>documentar</a:t>
            </a:r>
            <a:r>
              <a:rPr lang="en-US" dirty="0"/>
              <a:t> din sec. XIV-XV, din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marelui</a:t>
            </a:r>
            <a:r>
              <a:rPr lang="en-US" dirty="0"/>
              <a:t> </a:t>
            </a:r>
            <a:r>
              <a:rPr lang="en-US" dirty="0" err="1"/>
              <a:t>domnitor</a:t>
            </a:r>
            <a:r>
              <a:rPr lang="en-US" dirty="0"/>
              <a:t> </a:t>
            </a:r>
            <a:r>
              <a:rPr lang="en-US" dirty="0" err="1"/>
              <a:t>Ştefan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Mare.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, </a:t>
            </a:r>
            <a:r>
              <a:rPr lang="en-US" dirty="0" err="1"/>
              <a:t>localitatea</a:t>
            </a:r>
            <a:r>
              <a:rPr lang="en-US" dirty="0"/>
              <a:t> are o </a:t>
            </a:r>
            <a:r>
              <a:rPr lang="en-US" dirty="0" err="1"/>
              <a:t>populaţie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2400 de  </a:t>
            </a:r>
            <a:r>
              <a:rPr lang="en-US" dirty="0" err="1"/>
              <a:t>locuitori</a:t>
            </a:r>
            <a:r>
              <a:rPr lang="en-US" dirty="0"/>
              <a:t>. </a:t>
            </a:r>
            <a:r>
              <a:rPr lang="en-US" dirty="0" err="1"/>
              <a:t>Migraţia</a:t>
            </a:r>
            <a:r>
              <a:rPr lang="en-US" dirty="0"/>
              <a:t> </a:t>
            </a:r>
            <a:r>
              <a:rPr lang="en-US" dirty="0" err="1"/>
              <a:t>zilnică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oraşele</a:t>
            </a:r>
            <a:r>
              <a:rPr lang="en-US" dirty="0"/>
              <a:t> </a:t>
            </a:r>
            <a:r>
              <a:rPr lang="en-US" dirty="0" err="1"/>
              <a:t>Huși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Vaslui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ocupaţia</a:t>
            </a:r>
            <a:r>
              <a:rPr lang="en-US" dirty="0"/>
              <a:t> </a:t>
            </a:r>
            <a:r>
              <a:rPr lang="en-US" dirty="0" err="1"/>
              <a:t>majoritară</a:t>
            </a:r>
            <a:r>
              <a:rPr lang="en-US" dirty="0"/>
              <a:t> a </a:t>
            </a:r>
            <a:r>
              <a:rPr lang="en-US" dirty="0" err="1"/>
              <a:t>locuitorilor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agricultura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0205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6586" cy="6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23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09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EXCURSIILE </a:t>
            </a:r>
            <a:r>
              <a:rPr lang="ro-RO" dirty="0" smtClean="0"/>
              <a:t>ȘCOLARE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897819" y="2290763"/>
            <a:ext cx="8396362" cy="4050402"/>
          </a:xfrm>
        </p:spPr>
        <p:txBody>
          <a:bodyPr>
            <a:normAutofit/>
          </a:bodyPr>
          <a:lstStyle/>
          <a:p>
            <a:r>
              <a:rPr lang="ro-RO" sz="1400" b="1" dirty="0"/>
              <a:t>Activitatea de intervenție 1.3.3. Excursiile școlare tematice</a:t>
            </a:r>
            <a:endParaRPr lang="en-US" sz="1400" dirty="0"/>
          </a:p>
          <a:p>
            <a:r>
              <a:rPr lang="ro-RO" sz="1400" b="1" dirty="0"/>
              <a:t> </a:t>
            </a:r>
            <a:endParaRPr lang="en-US" sz="1400" dirty="0"/>
          </a:p>
          <a:p>
            <a:pPr algn="l">
              <a:lnSpc>
                <a:spcPct val="200000"/>
              </a:lnSpc>
            </a:pPr>
            <a:r>
              <a:rPr lang="ro-RO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OBIECTIVE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- cunoaşterea mai bine a elevilor, astfel încât, odată întorși în atmosfera sălii de clasă, să poţi să dezvolţi relaţia de apropiere creată în timpul excursiei;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200000"/>
              </a:lnSpc>
            </a:pP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- dezvoltarea simţului de observaţie şi de orientare al acestora, la lărgirea orizontului lor geografic dar şi la dezvoltarea personalităţii şi de creştere a sentimentului că aparţin unui grup, sentiment care de cele mai multe ori le lipseşte;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200000"/>
              </a:lnSpc>
            </a:pP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-formarea deprinderii de comportare civilizată, corectă, de integrare în structura unui grup turistic, de cooperare şi respect;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611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     </a:t>
            </a:r>
            <a:r>
              <a:rPr lang="ro-RO" dirty="0" smtClean="0"/>
              <a:t>P.N.R.A.S- </a:t>
            </a:r>
            <a:r>
              <a:rPr lang="ro-RO" dirty="0" smtClean="0"/>
              <a:t>EXCURSII ȘCOLARE TEMATICE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182" y="1536569"/>
            <a:ext cx="9144000" cy="685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7960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9115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5476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683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762" y="0"/>
            <a:ext cx="715003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43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1" y="0"/>
            <a:ext cx="10433881" cy="6858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5628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P.N.R.A.S- RUNDA 1/2022-2025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897819" y="2663687"/>
            <a:ext cx="8396362" cy="3190461"/>
          </a:xfrm>
        </p:spPr>
        <p:txBody>
          <a:bodyPr>
            <a:normAutofit/>
          </a:bodyPr>
          <a:lstStyle/>
          <a:p>
            <a:r>
              <a:rPr lang="ro-RO" sz="3600" dirty="0" smtClean="0">
                <a:solidFill>
                  <a:srgbClr val="FFFF00"/>
                </a:solidFill>
              </a:rPr>
              <a:t>ANALIZA SWOT</a:t>
            </a:r>
          </a:p>
          <a:p>
            <a:pPr algn="l"/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PUNCTE TARI</a:t>
            </a:r>
            <a:r>
              <a:rPr lang="ro-RO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căderea </a:t>
            </a: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ratei de abandon școlar;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reșterea </a:t>
            </a: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ratei de finalizare a învățământului gimnazial;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reșterea </a:t>
            </a: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ratei de participare la Evaluarea Națională la clasa a VIII-a;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educerea procentului </a:t>
            </a: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de elevi care iau sub nota șase la Evaluarea </a:t>
            </a: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națională</a:t>
            </a: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educerea </a:t>
            </a: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absenteismului </a:t>
            </a: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școlar</a:t>
            </a: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en-US" sz="1800" dirty="0" smtClean="0"/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ro-RO" sz="1600" b="1" dirty="0" smtClean="0">
              <a:solidFill>
                <a:srgbClr val="00B050"/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72636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STRUCTURA </a:t>
            </a:r>
            <a:r>
              <a:rPr lang="ro-RO" dirty="0" smtClean="0"/>
              <a:t>ORGANIZATORICĂ 2024-2025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0A66ED4C-735A-63AA-1761-8A5330AABF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2728" y="2189760"/>
            <a:ext cx="5723094" cy="429232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" y="1947672"/>
            <a:ext cx="6149848" cy="4846320"/>
          </a:xfrm>
        </p:spPr>
        <p:txBody>
          <a:bodyPr>
            <a:normAutofit/>
          </a:bodyPr>
          <a:lstStyle/>
          <a:p>
            <a:r>
              <a:rPr lang="ro-RO" sz="1800" dirty="0"/>
              <a:t>ȘCOALA GIMNAZIALĂ NR. 1, SAT HURDUGI</a:t>
            </a:r>
            <a:r>
              <a:rPr lang="en-US" sz="1800" dirty="0"/>
              <a:t>, </a:t>
            </a:r>
            <a:r>
              <a:rPr lang="ro-RO" sz="1800" dirty="0"/>
              <a:t>CU PERSONALITATE JURIDICĂ</a:t>
            </a:r>
            <a:r>
              <a:rPr lang="en-US" sz="1800" dirty="0"/>
              <a:t>, are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componenţă</a:t>
            </a:r>
            <a:r>
              <a:rPr lang="en-US" sz="1800" dirty="0"/>
              <a:t> </a:t>
            </a:r>
            <a:r>
              <a:rPr lang="en-US" sz="1800" dirty="0" err="1"/>
              <a:t>următoarele</a:t>
            </a:r>
            <a:r>
              <a:rPr lang="en-US" sz="1800" dirty="0"/>
              <a:t> </a:t>
            </a:r>
            <a:r>
              <a:rPr lang="en-US" sz="1800" dirty="0" err="1"/>
              <a:t>structuri</a:t>
            </a:r>
            <a:r>
              <a:rPr lang="en-US" sz="1800" dirty="0"/>
              <a:t>:</a:t>
            </a:r>
          </a:p>
          <a:p>
            <a:r>
              <a:rPr lang="ro-RO" sz="1800" dirty="0" smtClean="0"/>
              <a:t>1.ȘCOALA </a:t>
            </a:r>
            <a:r>
              <a:rPr lang="ro-RO" sz="1800" dirty="0"/>
              <a:t>PRIMARĂ,SAT GUȘIȚEI;</a:t>
            </a:r>
          </a:p>
          <a:p>
            <a:r>
              <a:rPr lang="ro-RO" sz="1800" dirty="0" smtClean="0"/>
              <a:t>2.ȘCOALA </a:t>
            </a:r>
            <a:r>
              <a:rPr lang="ro-RO" sz="1800" dirty="0"/>
              <a:t>PRIMARĂ,SAT GRUMEZOAIA;</a:t>
            </a:r>
            <a:endParaRPr lang="en-US" sz="1800" dirty="0"/>
          </a:p>
          <a:p>
            <a:r>
              <a:rPr lang="ro-RO" sz="1800" dirty="0" smtClean="0"/>
              <a:t>3.GRĂDINIȚA </a:t>
            </a:r>
            <a:r>
              <a:rPr lang="ro-RO" sz="1800" dirty="0"/>
              <a:t>CU PROGRAM NORMAL, SAT HURDUGI;</a:t>
            </a:r>
          </a:p>
          <a:p>
            <a:r>
              <a:rPr lang="ro-RO" sz="1800" dirty="0" smtClean="0"/>
              <a:t>4.GRĂDINIȚA </a:t>
            </a:r>
            <a:r>
              <a:rPr lang="ro-RO" sz="1800" dirty="0"/>
              <a:t>CU PROGRAM NORMAL, SAT GUȘIȚEI;</a:t>
            </a:r>
          </a:p>
          <a:p>
            <a:r>
              <a:rPr lang="ro-RO" sz="1800" dirty="0" smtClean="0"/>
              <a:t>5.GRĂDINIȚA </a:t>
            </a:r>
            <a:r>
              <a:rPr lang="ro-RO" sz="1800" dirty="0"/>
              <a:t>CU PROGRAM NORMAL, SAT </a:t>
            </a:r>
            <a:r>
              <a:rPr lang="ro-RO" sz="1800" dirty="0" smtClean="0"/>
              <a:t>GRUMEZOAIA;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59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P.N.R.A.S- RUNDA </a:t>
            </a:r>
            <a:r>
              <a:rPr lang="ro-RO" dirty="0" smtClean="0"/>
              <a:t>1/2022-2025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0321" y="2251505"/>
            <a:ext cx="8716617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 algn="ctr">
              <a:spcAft>
                <a:spcPts val="0"/>
              </a:spcAft>
            </a:pPr>
            <a:r>
              <a:rPr lang="ro-RO" sz="2800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ANALIZA SWOT</a:t>
            </a:r>
          </a:p>
          <a:p>
            <a:pPr marL="63500">
              <a:spcAft>
                <a:spcPts val="0"/>
              </a:spcAft>
            </a:pPr>
            <a:r>
              <a:rPr lang="ro-RO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PUNCTE TARI:</a:t>
            </a:r>
            <a:endParaRPr lang="ro-RO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92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o-R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ro-RO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reșterea </a:t>
            </a:r>
            <a:r>
              <a:rPr lang="ro-R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procentului de cadre didactice din unitatea de învățământ care folosesc mijloace de predare- evaluare digitale;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92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o-R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ro-RO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reșterea </a:t>
            </a:r>
            <a:r>
              <a:rPr lang="ro-R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procentului de cadre didactice care folosesc strategii pedagogice moderne la nivelul clasei (instruire personalizată, abordări pedagogice structurate, </a:t>
            </a:r>
            <a:r>
              <a:rPr lang="ro-RO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centrate </a:t>
            </a:r>
            <a:r>
              <a:rPr lang="ro-R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 elev etc.) sau de prioritizare a elevilor (programe </a:t>
            </a:r>
            <a:r>
              <a:rPr lang="ro-RO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remediale </a:t>
            </a:r>
            <a:r>
              <a:rPr lang="ro-R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 învățare autodirijată susținută de tehnologie</a:t>
            </a:r>
            <a:r>
              <a:rPr lang="ro-RO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92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o-RO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Îmbunătățirea </a:t>
            </a:r>
            <a:r>
              <a:rPr lang="ro-R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climatului la nivelul școlii și la nivelul </a:t>
            </a:r>
            <a:r>
              <a:rPr lang="ro-RO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claselor;</a:t>
            </a:r>
          </a:p>
          <a:p>
            <a:pPr marL="34925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o-RO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Creșterea timpului </a:t>
            </a:r>
            <a:r>
              <a:rPr lang="ro-R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instruire alocat elevilor în risc de abandon.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14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P.N.R.A.S- RUNDA </a:t>
            </a:r>
            <a:r>
              <a:rPr lang="ro-RO" dirty="0" smtClean="0"/>
              <a:t>1/2022-2025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0321" y="2251505"/>
            <a:ext cx="871661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 algn="ctr">
              <a:spcAft>
                <a:spcPts val="0"/>
              </a:spcAft>
            </a:pPr>
            <a:r>
              <a:rPr lang="ro-RO" sz="2800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ANALIZA SWOT</a:t>
            </a:r>
          </a:p>
          <a:p>
            <a:pPr marL="63500">
              <a:spcAft>
                <a:spcPts val="0"/>
              </a:spcAft>
            </a:pPr>
            <a:r>
              <a:rPr lang="ro-RO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AMENINȚĂRI:</a:t>
            </a:r>
          </a:p>
          <a:p>
            <a:pPr marL="3492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o-RO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ro-RO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eticența la schimbare în cadrul organizației școlare cu privire la implementarea proiectelor/ o parte din personalul angajat nu dorește să se implice ca urmare a faptului că trebuie să își asume acțiunile / ca urmare a eventualelor consecințe în cazul unor erori/interpretarea eronată a procedurilor și legislaței în vigoare;</a:t>
            </a:r>
          </a:p>
          <a:p>
            <a:pPr marL="3492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o-RO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Î</a:t>
            </a:r>
            <a:r>
              <a:rPr lang="ro-RO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ntocmirea unui număr mare de documente pentru fiecare dosar de achiziție inclusiv la raportările trimestriale/anuale etc/volum mare de muncă care presupune mult timp peste programul de 8 ore/zi în condițiile în care în fișa postului sunt foarte multe responsabilități;</a:t>
            </a:r>
          </a:p>
          <a:p>
            <a:pPr marL="3492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o-RO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Neremunerarea echipei de implementare/neacordarea unor stimulente financiare care să genereze motivație și disponibilitate;</a:t>
            </a:r>
          </a:p>
          <a:p>
            <a:pPr marL="3492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o-RO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Resursele umane deficitare;</a:t>
            </a:r>
          </a:p>
          <a:p>
            <a:pPr marL="3492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o-RO" b="1" dirty="0" smtClean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318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CONCLUZII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“ÎMPREUNĂ PENTRU UN VIITOR MAI BUN!”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96402" y="2141676"/>
            <a:ext cx="10496276" cy="433863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en-US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1695" y="2702869"/>
            <a:ext cx="1071769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o-R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o-RO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 </a:t>
            </a:r>
            <a:r>
              <a:rPr lang="ro-RO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obiectivele și activitățile sale proiectul contribuie substanțial și inovativ la realizarea obiectivelor </a:t>
            </a:r>
            <a:r>
              <a:rPr lang="ro-RO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vizate, </a:t>
            </a:r>
            <a:r>
              <a:rPr lang="ro-RO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avansând măsuri integrate și inovative de prevenire și asigurare a oportunităților egale, care s-au dovedit eficiente în contexe similare, pentru creșterea participării la educația școlară a elevilor din medii vulnerabile, focusul principal specific în acest proiect fiind copiii cu risc de abandon școlar. </a:t>
            </a:r>
            <a:endParaRPr lang="ro-RO" b="1" dirty="0" smtClean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ro-RO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o-RO" dirty="0" smtClean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o-RO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o-RO" dirty="0" smtClean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8443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CONCLUZII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“ÎMPREUNĂ PENTRU UN VIITOR MAI BUN!”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17442" y="2290763"/>
            <a:ext cx="10605053" cy="431875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o-RO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elemente de valoare adăugată ce aduce calitate școlii: </a:t>
            </a:r>
            <a:endParaRPr lang="en-US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programele educaționale: personal didactic instruit (dezvoltă  competențe-cheie de bază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elevilor aflați în risc de abandon școlar/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dezvoltarea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abilităților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consiliere),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programe educative variate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atractive pentru elevi,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multitudinea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materiale educative, rechizite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școlare etc; </a:t>
            </a:r>
            <a:endParaRPr lang="en-US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programul de prevenire a abandonului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creșterea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rezultatelor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școlare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dotarea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școlii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echipamente ce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susțin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procesul de digitalizare;</a:t>
            </a:r>
            <a:endParaRPr lang="en-US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părinți: abordarea întregii </a:t>
            </a:r>
            <a:r>
              <a:rPr lang="ro-RO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familii </a:t>
            </a:r>
            <a:r>
              <a:rPr lang="ro-RO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 perspectiva nevoii de educație și deschiderea oportunităților pentru participare și implicare a părinților.</a:t>
            </a:r>
            <a:endParaRPr lang="en-US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206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P.N.R.A.S- RUNDA </a:t>
            </a:r>
            <a:r>
              <a:rPr lang="ro-RO" dirty="0" smtClean="0"/>
              <a:t>1/2022-2025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o-RO" sz="2800" dirty="0" smtClean="0"/>
              <a:t>VĂ MULȚUMIM!</a:t>
            </a:r>
          </a:p>
          <a:p>
            <a:r>
              <a:rPr lang="ro-RO" sz="2800" dirty="0" smtClean="0"/>
              <a:t>ECHIPA DE IMPLEMENTARE</a:t>
            </a:r>
          </a:p>
          <a:p>
            <a:r>
              <a:rPr lang="ro-RO" sz="2400" dirty="0" smtClean="0"/>
              <a:t>DIRECTOR/MANAGER DE PROIECT</a:t>
            </a:r>
          </a:p>
          <a:p>
            <a:r>
              <a:rPr lang="ro-RO" sz="2400" dirty="0" smtClean="0"/>
              <a:t>PROF. BOTEZ OVIDIU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4267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6A068D-A486-BEB0-A607-7B6A2EC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ȘCOALA GIMNAZIALĂ NR. 1, SAT HURDUGI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C906FA3-4544-F144-5CF4-926C0651F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9" y="1504547"/>
            <a:ext cx="5678591" cy="31027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B0BF423-835A-F526-9970-8483120C1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040" y="1504547"/>
            <a:ext cx="5902960" cy="31027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8C17BED-0B13-5DF9-703E-54180DEA5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33406"/>
            <a:ext cx="4642270" cy="28245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031135F-4DC8-5D40-4D3B-BEF5CA8068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732" y="4114800"/>
            <a:ext cx="4642269" cy="2743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FAEFB52-DB03-C03D-D055-D15BF5E7E1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7453" y="4033406"/>
            <a:ext cx="3323171" cy="285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2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1020"/>
            <a:ext cx="12192000" cy="577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8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B68610D-637B-FBFB-B711-2C594E9E3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ȘCOALA PRIMARĂ</a:t>
            </a:r>
            <a:r>
              <a:rPr lang="en-US" dirty="0"/>
              <a:t>, SAT</a:t>
            </a:r>
            <a:r>
              <a:rPr lang="ro-RO" dirty="0"/>
              <a:t> GUȘIȚEI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4AE7D16-FACE-0602-5BD2-5C467BC37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01" y="2001520"/>
            <a:ext cx="6451599" cy="4856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5490559-44DE-046F-2179-F23410FE0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1520"/>
            <a:ext cx="5487251" cy="485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4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D2EB46-7106-B1DB-F7EB-50B94B24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ȘCOALA PRIMARĂ, SAT GUȘIȚEI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2F613FB-0758-901F-81E3-5E1035246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600" y="2004060"/>
            <a:ext cx="5740400" cy="48539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3B382BB-948F-DA1F-6D92-D1FFFD9C6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0240"/>
            <a:ext cx="647192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2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1880CE-2048-5190-34B1-E47B288F6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ȘCOALA PRIMARĂ, SAT GRUMEZOAIA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67CCAD9-FE7F-E4AC-5182-443B7F18C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38020"/>
            <a:ext cx="6197600" cy="49199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E843384-B283-BA02-C016-4D775F918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1" y="1938020"/>
            <a:ext cx="5994400" cy="491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0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9EE35E-C370-EF9D-B57D-885ECC299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800" dirty="0"/>
              <a:t>BIBLIOTECA ȘCOLII GIMNAZIALE NR.1, SAT HURDUGI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168F044-7D37-D250-D2E4-F96CD3D3C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1991360"/>
            <a:ext cx="5486400" cy="48666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7847537-EF49-D1B1-9825-9BBB21A63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1360"/>
            <a:ext cx="7548880" cy="486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0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Custom 1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7421116_Reflection on learning_AAS_v5" id="{59B7BDFB-57AB-4529-979B-198FE99CC53E}" vid="{8B6E8B8A-CD93-411A-90DE-1F9807F38B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8699A2-1304-4DB0-887E-96D5B04746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F1D2AC-2735-457E-B639-07E13F9A629B}">
  <ds:schemaRefs>
    <ds:schemaRef ds:uri="http://purl.org/dc/elements/1.1/"/>
    <ds:schemaRef ds:uri="16c05727-aa75-4e4a-9b5f-8a80a1165891"/>
    <ds:schemaRef ds:uri="http://schemas.microsoft.com/office/2006/documentManagement/types"/>
    <ds:schemaRef ds:uri="71af3243-3dd4-4a8d-8c0d-dd76da1f02a5"/>
    <ds:schemaRef ds:uri="http://purl.org/dc/dcmitype/"/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12AB9FA-5EE8-4111-B873-E09ACA2BC3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Reflection on learning </Template>
  <TotalTime>2223</TotalTime>
  <Words>1539</Words>
  <Application>Microsoft Office PowerPoint</Application>
  <PresentationFormat>Widescreen</PresentationFormat>
  <Paragraphs>145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Times New Roman</vt:lpstr>
      <vt:lpstr>Trebuchet MS</vt:lpstr>
      <vt:lpstr>Wingdings</vt:lpstr>
      <vt:lpstr>Berlin</vt:lpstr>
      <vt:lpstr>ȘCOALA GIMNAZIALĂ NR.1, SAT HURDUGI COMUNA DIMITRIE CANTEMIR JUDEȚUL VASLUI</vt:lpstr>
      <vt:lpstr>LOCALIZARE ȘI SCURT ISTORIC:</vt:lpstr>
      <vt:lpstr>STRUCTURA ORGANIZATORICĂ 2024-2025</vt:lpstr>
      <vt:lpstr>ȘCOALA GIMNAZIALĂ NR. 1, SAT HURDUGI</vt:lpstr>
      <vt:lpstr>PowerPoint Presentation</vt:lpstr>
      <vt:lpstr>ȘCOALA PRIMARĂ, SAT GUȘIȚEI</vt:lpstr>
      <vt:lpstr>ȘCOALA PRIMARĂ, SAT GUȘIȚEI</vt:lpstr>
      <vt:lpstr>ȘCOALA PRIMARĂ, SAT GRUMEZOAIA</vt:lpstr>
      <vt:lpstr>BIBLIOTECA ȘCOLII GIMNAZIALE NR.1, SAT HURDUGI</vt:lpstr>
      <vt:lpstr>PREȘCOLARI ȘI ELEVI ÎNSCRIȘI ÎN ANUL ȘCOLAR  2024-2025</vt:lpstr>
      <vt:lpstr>RESURSE UMANE- 2024/2025</vt:lpstr>
      <vt:lpstr>P.N.R.A.S- RUNDA 1/ 2022-2025</vt:lpstr>
      <vt:lpstr>P.N.R.A.S- RUNDA 1  2022-2025  </vt:lpstr>
      <vt:lpstr>OBIECTIVELE PROIECTULUI “ÎMPREUNĂ PENTRU UN VIITOR MAI BUN!”</vt:lpstr>
      <vt:lpstr>COORDONATE FINANCIARE -                        P.N.R.A.S 2022-2025</vt:lpstr>
      <vt:lpstr>P.N.R.A.S- ACTIVITĂȚI DE PREVENIRE ȘI INTERVENȚIE</vt:lpstr>
      <vt:lpstr>DIGITALIZAREA PROCESULUI EDUCAȚIONAL</vt:lpstr>
      <vt:lpstr>PowerPoint Presentation</vt:lpstr>
      <vt:lpstr>PowerPoint Presentation</vt:lpstr>
      <vt:lpstr>PowerPoint Presentation</vt:lpstr>
      <vt:lpstr>PowerPoint Presentation</vt:lpstr>
      <vt:lpstr>EXCURSIILE ȘCOLARE </vt:lpstr>
      <vt:lpstr>     P.N.R.A.S- EXCURSII ȘCOLARE TEMATICE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P.N.R.A.S- RUNDA 1/2022-2025</vt:lpstr>
      <vt:lpstr>P.N.R.A.S- RUNDA 1/2022-2025</vt:lpstr>
      <vt:lpstr>P.N.R.A.S- RUNDA 1/2022-2025</vt:lpstr>
      <vt:lpstr>CONCLUZII “ÎMPREUNĂ PENTRU UN VIITOR MAI BUN!”</vt:lpstr>
      <vt:lpstr>CONCLUZII “ÎMPREUNĂ PENTRU UN VIITOR MAI BUN!”</vt:lpstr>
      <vt:lpstr>P.N.R.A.S- RUNDA 1/2022-2025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Outdoor Activities for Students' Progress and Wellbeing</dc:title>
  <dc:creator>Violeta Fandolea</dc:creator>
  <cp:lastModifiedBy>Microsoft account</cp:lastModifiedBy>
  <cp:revision>87</cp:revision>
  <dcterms:created xsi:type="dcterms:W3CDTF">2022-05-09T16:51:33Z</dcterms:created>
  <dcterms:modified xsi:type="dcterms:W3CDTF">2025-03-22T14:36:13Z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